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charts/chart13.xml" ContentType="application/vnd.openxmlformats-officedocument.drawingml.chart+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12.xml" ContentType="application/vnd.openxmlformats-officedocument.presentationml.notesSlide+xml"/>
  <Override PartName="/ppt/charts/chart7.xml" ContentType="application/vnd.openxmlformats-officedocument.drawingml.chart+xml"/>
  <Override PartName="/ppt/notesSlides/notesSlide30.xml" ContentType="application/vnd.openxmlformats-officedocument.presentationml.notesSlide+xml"/>
  <Override PartName="/ppt/notesSlides/notesSlide7.xml" ContentType="application/vnd.openxmlformats-officedocument.presentationml.notesSlide+xml"/>
  <Override PartName="/ppt/charts/chart3.xml" ContentType="application/vnd.openxmlformats-officedocument.drawingml.chart+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charts/chart1.xml" ContentType="application/vnd.openxmlformats-officedocument.drawingml.char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ppt/charts/chart14.xml" ContentType="application/vnd.openxmlformats-officedocument.drawingml.chart+xml"/>
  <Override PartName="/ppt/notesSlides/notesSlide4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charts/chart8.xml" ContentType="application/vnd.openxmlformats-officedocument.drawingml.chart+xml"/>
  <Override PartName="/ppt/notesSlides/notesSlide42.xml" ContentType="application/vnd.openxmlformats-officedocument.presentationml.notesSlide+xml"/>
  <Override PartName="/ppt/charts/chart12.xml" ContentType="application/vnd.openxmlformats-officedocument.drawingml.chart+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charts/chart6.xml" ContentType="application/vnd.openxmlformats-officedocument.drawingml.chart+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charts/chart10.xml" ContentType="application/vnd.openxmlformats-officedocument.drawingml.chart+xml"/>
  <Override PartName="/ppt/notesSlides/notesSlide6.xml" ContentType="application/vnd.openxmlformats-officedocument.presentationml.notesSlide+xml"/>
  <Override PartName="/ppt/charts/chart4.xml" ContentType="application/vnd.openxmlformats-officedocument.drawingml.chart+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ppt/charts/chart2.xml" ContentType="application/vnd.openxmlformats-officedocument.drawingml.chart+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charts/chart9.xml" ContentType="application/vnd.openxmlformats-officedocument.drawingml.chart+xml"/>
  <Override PartName="/ppt/charts/chart11.xml" ContentType="application/vnd.openxmlformats-officedocument.drawingml.chart+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10.xml" ContentType="application/vnd.openxmlformats-officedocument.presentationml.notesSlide+xml"/>
  <Override PartName="/ppt/charts/chart5.xml" ContentType="application/vnd.openxmlformats-officedocument.drawingml.char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6"/>
  </p:notesMasterIdLst>
  <p:sldIdLst>
    <p:sldId id="384" r:id="rId2"/>
    <p:sldId id="491" r:id="rId3"/>
    <p:sldId id="381" r:id="rId4"/>
    <p:sldId id="493" r:id="rId5"/>
    <p:sldId id="485" r:id="rId6"/>
    <p:sldId id="505" r:id="rId7"/>
    <p:sldId id="506" r:id="rId8"/>
    <p:sldId id="530" r:id="rId9"/>
    <p:sldId id="532" r:id="rId10"/>
    <p:sldId id="533" r:id="rId11"/>
    <p:sldId id="470" r:id="rId12"/>
    <p:sldId id="494" r:id="rId13"/>
    <p:sldId id="499" r:id="rId14"/>
    <p:sldId id="512" r:id="rId15"/>
    <p:sldId id="519" r:id="rId16"/>
    <p:sldId id="513" r:id="rId17"/>
    <p:sldId id="514" r:id="rId18"/>
    <p:sldId id="515" r:id="rId19"/>
    <p:sldId id="516" r:id="rId20"/>
    <p:sldId id="471" r:id="rId21"/>
    <p:sldId id="500" r:id="rId22"/>
    <p:sldId id="495" r:id="rId23"/>
    <p:sldId id="496" r:id="rId24"/>
    <p:sldId id="472" r:id="rId25"/>
    <p:sldId id="501" r:id="rId26"/>
    <p:sldId id="518" r:id="rId27"/>
    <p:sldId id="498" r:id="rId28"/>
    <p:sldId id="492" r:id="rId29"/>
    <p:sldId id="521" r:id="rId30"/>
    <p:sldId id="503" r:id="rId31"/>
    <p:sldId id="547" r:id="rId32"/>
    <p:sldId id="548" r:id="rId33"/>
    <p:sldId id="549" r:id="rId34"/>
    <p:sldId id="550" r:id="rId35"/>
    <p:sldId id="551" r:id="rId36"/>
    <p:sldId id="552" r:id="rId37"/>
    <p:sldId id="473" r:id="rId38"/>
    <p:sldId id="502" r:id="rId39"/>
    <p:sldId id="497" r:id="rId40"/>
    <p:sldId id="542" r:id="rId41"/>
    <p:sldId id="543" r:id="rId42"/>
    <p:sldId id="544" r:id="rId43"/>
    <p:sldId id="526" r:id="rId44"/>
    <p:sldId id="522" r:id="rId45"/>
    <p:sldId id="523" r:id="rId46"/>
    <p:sldId id="524" r:id="rId47"/>
    <p:sldId id="529" r:id="rId48"/>
    <p:sldId id="534" r:id="rId49"/>
    <p:sldId id="535" r:id="rId50"/>
    <p:sldId id="536" r:id="rId51"/>
    <p:sldId id="537" r:id="rId52"/>
    <p:sldId id="538" r:id="rId53"/>
    <p:sldId id="402" r:id="rId54"/>
    <p:sldId id="539" r:id="rId5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7434"/>
    <a:srgbClr val="CC9900"/>
    <a:srgbClr val="852742"/>
    <a:srgbClr val="8E9046"/>
    <a:srgbClr val="DCB922"/>
  </p:clrMru>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5351" autoAdjust="0"/>
    <p:restoredTop sz="89427" autoAdjust="0"/>
  </p:normalViewPr>
  <p:slideViewPr>
    <p:cSldViewPr>
      <p:cViewPr varScale="1">
        <p:scale>
          <a:sx n="73" d="100"/>
          <a:sy n="73" d="100"/>
        </p:scale>
        <p:origin x="-1932" y="-102"/>
      </p:cViewPr>
      <p:guideLst>
        <p:guide orient="horz" pos="2160"/>
        <p:guide pos="2880"/>
      </p:guideLst>
    </p:cSldViewPr>
  </p:slideViewPr>
  <p:notesTextViewPr>
    <p:cViewPr>
      <p:scale>
        <a:sx n="400" d="100"/>
        <a:sy n="400" d="100"/>
      </p:scale>
      <p:origin x="0" y="0"/>
    </p:cViewPr>
  </p:notesTextViewPr>
  <p:sorterViewPr>
    <p:cViewPr>
      <p:scale>
        <a:sx n="66" d="100"/>
        <a:sy n="66" d="100"/>
      </p:scale>
      <p:origin x="0" y="0"/>
    </p:cViewPr>
  </p:sorterViewPr>
  <p:notesViewPr>
    <p:cSldViewPr>
      <p:cViewPr varScale="1">
        <p:scale>
          <a:sx n="52" d="100"/>
          <a:sy n="52" d="100"/>
        </p:scale>
        <p:origin x="-2844" y="-108"/>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1" Type="http://schemas.openxmlformats.org/officeDocument/2006/relationships/oleObject" Target="file:///C:\Bear%20Trust%20International%20docs\Wild%20Sheep%20Curriculum\lesson%20drafts\data%20and%20graphs%20for%20lesson\data.xlsx" TargetMode="External"/></Relationships>
</file>

<file path=ppt/charts/_rels/chart10.xml.rels><?xml version="1.0" encoding="UTF-8" standalone="yes"?>
<Relationships xmlns="http://schemas.openxmlformats.org/package/2006/relationships"><Relationship Id="rId1" Type="http://schemas.openxmlformats.org/officeDocument/2006/relationships/oleObject" Target="file:///C:\Bear%20Trust%20International%20docs\Wild%20Sheep%20Curriculum\lesson%20drafts\data%20and%20graphs%20for%20lesson\data.xlsx" TargetMode="External"/></Relationships>
</file>

<file path=ppt/charts/_rels/chart11.xml.rels><?xml version="1.0" encoding="UTF-8" standalone="yes"?>
<Relationships xmlns="http://schemas.openxmlformats.org/package/2006/relationships"><Relationship Id="rId1" Type="http://schemas.openxmlformats.org/officeDocument/2006/relationships/oleObject" Target="file:///C:\Bear%20Trust%20International%20docs\Wild%20Sheep%20Curriculum\lesson%20drafts\data%20and%20graphs%20for%20lesson\data.xlsx" TargetMode="External"/></Relationships>
</file>

<file path=ppt/charts/_rels/chart12.xml.rels><?xml version="1.0" encoding="UTF-8" standalone="yes"?>
<Relationships xmlns="http://schemas.openxmlformats.org/package/2006/relationships"><Relationship Id="rId1" Type="http://schemas.openxmlformats.org/officeDocument/2006/relationships/oleObject" Target="file:///C:\Bear%20Trust%20International%20docs\Wild%20Sheep%20Curriculum\lesson%20drafts\data%20and%20graphs%20for%20lesson\data.xlsx" TargetMode="External"/></Relationships>
</file>

<file path=ppt/charts/_rels/chart13.xml.rels><?xml version="1.0" encoding="UTF-8" standalone="yes"?>
<Relationships xmlns="http://schemas.openxmlformats.org/package/2006/relationships"><Relationship Id="rId1" Type="http://schemas.openxmlformats.org/officeDocument/2006/relationships/oleObject" Target="file:///C:\Bear%20Trust%20International%20docs\Wild%20Sheep%20Curriculum\lesson%20drafts\data%20and%20graphs%20for%20lesson\data.xlsx" TargetMode="External"/></Relationships>
</file>

<file path=ppt/charts/_rels/chart14.xml.rels><?xml version="1.0" encoding="UTF-8" standalone="yes"?>
<Relationships xmlns="http://schemas.openxmlformats.org/package/2006/relationships"><Relationship Id="rId1" Type="http://schemas.openxmlformats.org/officeDocument/2006/relationships/oleObject" Target="file:///C:\Bear%20Trust%20International%20docs\Wild%20Sheep%20Curriculum\lesson%20drafts\data%20and%20graphs%20for%20lesson\data.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Bear%20Trust%20International%20docs\Wild%20Sheep%20Curriculum\lesson%20drafts\data%20and%20graphs%20for%20lesson\data.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Bear%20Trust%20International%20docs\Wild%20Sheep%20Curriculum\lesson%20drafts\data%20and%20graphs%20for%20lesson\data.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Bear%20Trust%20International%20docs\Wild%20Sheep%20Curriculum\lesson%20drafts\data%20and%20graphs%20for%20lesson\data.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C:\Bear%20Trust%20International%20docs\Wild%20Sheep%20Curriculum\lesson%20drafts\data%20and%20graphs%20for%20lesson\data.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C:\Bear%20Trust%20International%20docs\Wild%20Sheep%20Curriculum\lesson%20drafts\data%20and%20graphs%20for%20lesson\data.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file:///C:\Bear%20Trust%20International%20docs\Wild%20Sheep%20Curriculum\lesson%20drafts\data%20and%20graphs%20for%20lesson\data.xlsx"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file:///C:\Bear%20Trust%20International%20docs\Wild%20Sheep%20Curriculum\lesson%20drafts\data%20and%20graphs%20for%20lesson\data.xlsx" TargetMode="External"/></Relationships>
</file>

<file path=ppt/charts/_rels/chart9.xml.rels><?xml version="1.0" encoding="UTF-8" standalone="yes"?>
<Relationships xmlns="http://schemas.openxmlformats.org/package/2006/relationships"><Relationship Id="rId1" Type="http://schemas.openxmlformats.org/officeDocument/2006/relationships/oleObject" Target="file:///C:\Bear%20Trust%20International%20docs\Wild%20Sheep%20Curriculum\lesson%20drafts\data%20and%20graphs%20for%20lesson\data.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chart>
    <c:plotArea>
      <c:layout>
        <c:manualLayout>
          <c:layoutTarget val="inner"/>
          <c:xMode val="edge"/>
          <c:yMode val="edge"/>
          <c:x val="0.24542231401402737"/>
          <c:y val="2.8252405949256341E-2"/>
          <c:w val="0.70975140914762702"/>
          <c:h val="0.8326195683872849"/>
        </c:manualLayout>
      </c:layout>
      <c:scatterChart>
        <c:scatterStyle val="lineMarker"/>
        <c:ser>
          <c:idx val="0"/>
          <c:order val="0"/>
          <c:spPr>
            <a:ln w="28575">
              <a:solidFill>
                <a:srgbClr val="4F81BD"/>
              </a:solidFill>
            </a:ln>
          </c:spPr>
          <c:xVal>
            <c:numRef>
              <c:f>'Thompson falls_vehicle kills'!$AA$4:$AA$35</c:f>
              <c:numCache>
                <c:formatCode>General</c:formatCode>
                <c:ptCount val="32"/>
                <c:pt idx="0">
                  <c:v>1981</c:v>
                </c:pt>
                <c:pt idx="1">
                  <c:v>1982</c:v>
                </c:pt>
                <c:pt idx="2">
                  <c:v>1983</c:v>
                </c:pt>
                <c:pt idx="3">
                  <c:v>1984</c:v>
                </c:pt>
                <c:pt idx="4">
                  <c:v>1985</c:v>
                </c:pt>
                <c:pt idx="5">
                  <c:v>1986</c:v>
                </c:pt>
                <c:pt idx="6">
                  <c:v>1987</c:v>
                </c:pt>
                <c:pt idx="7">
                  <c:v>1988</c:v>
                </c:pt>
                <c:pt idx="8">
                  <c:v>1989</c:v>
                </c:pt>
                <c:pt idx="9">
                  <c:v>1990</c:v>
                </c:pt>
                <c:pt idx="10">
                  <c:v>1991</c:v>
                </c:pt>
                <c:pt idx="11">
                  <c:v>1992</c:v>
                </c:pt>
                <c:pt idx="12">
                  <c:v>1993</c:v>
                </c:pt>
                <c:pt idx="13">
                  <c:v>1994</c:v>
                </c:pt>
                <c:pt idx="14">
                  <c:v>1995</c:v>
                </c:pt>
                <c:pt idx="15">
                  <c:v>1996</c:v>
                </c:pt>
                <c:pt idx="16">
                  <c:v>1997</c:v>
                </c:pt>
                <c:pt idx="17">
                  <c:v>1998</c:v>
                </c:pt>
                <c:pt idx="18">
                  <c:v>1999</c:v>
                </c:pt>
                <c:pt idx="19">
                  <c:v>2000</c:v>
                </c:pt>
                <c:pt idx="20">
                  <c:v>2001</c:v>
                </c:pt>
                <c:pt idx="21">
                  <c:v>2002</c:v>
                </c:pt>
                <c:pt idx="22">
                  <c:v>2003</c:v>
                </c:pt>
                <c:pt idx="23">
                  <c:v>2004</c:v>
                </c:pt>
                <c:pt idx="24">
                  <c:v>2005</c:v>
                </c:pt>
                <c:pt idx="25">
                  <c:v>2006</c:v>
                </c:pt>
                <c:pt idx="26">
                  <c:v>2007</c:v>
                </c:pt>
                <c:pt idx="27">
                  <c:v>2008</c:v>
                </c:pt>
                <c:pt idx="28">
                  <c:v>2009</c:v>
                </c:pt>
                <c:pt idx="29">
                  <c:v>2010</c:v>
                </c:pt>
                <c:pt idx="30">
                  <c:v>2011</c:v>
                </c:pt>
                <c:pt idx="31">
                  <c:v>2012</c:v>
                </c:pt>
              </c:numCache>
            </c:numRef>
          </c:xVal>
          <c:yVal>
            <c:numRef>
              <c:f>'Thompson falls_vehicle kills'!$AF$4:$AF$35</c:f>
              <c:numCache>
                <c:formatCode>General</c:formatCode>
                <c:ptCount val="32"/>
                <c:pt idx="0">
                  <c:v>329</c:v>
                </c:pt>
                <c:pt idx="1">
                  <c:v>361</c:v>
                </c:pt>
                <c:pt idx="2">
                  <c:v>426</c:v>
                </c:pt>
                <c:pt idx="3">
                  <c:v>432</c:v>
                </c:pt>
                <c:pt idx="4">
                  <c:v>343</c:v>
                </c:pt>
                <c:pt idx="5">
                  <c:v>352</c:v>
                </c:pt>
                <c:pt idx="6">
                  <c:v>314</c:v>
                </c:pt>
                <c:pt idx="7">
                  <c:v>270</c:v>
                </c:pt>
                <c:pt idx="8">
                  <c:v>226</c:v>
                </c:pt>
                <c:pt idx="9">
                  <c:v>241</c:v>
                </c:pt>
                <c:pt idx="10">
                  <c:v>206</c:v>
                </c:pt>
                <c:pt idx="11">
                  <c:v>189</c:v>
                </c:pt>
                <c:pt idx="12">
                  <c:v>261</c:v>
                </c:pt>
                <c:pt idx="13">
                  <c:v>261</c:v>
                </c:pt>
                <c:pt idx="14">
                  <c:v>212</c:v>
                </c:pt>
                <c:pt idx="15">
                  <c:v>223</c:v>
                </c:pt>
                <c:pt idx="16">
                  <c:v>204</c:v>
                </c:pt>
                <c:pt idx="17">
                  <c:v>210</c:v>
                </c:pt>
                <c:pt idx="18">
                  <c:v>177</c:v>
                </c:pt>
                <c:pt idx="19">
                  <c:v>166</c:v>
                </c:pt>
                <c:pt idx="20">
                  <c:v>180</c:v>
                </c:pt>
                <c:pt idx="21">
                  <c:v>161</c:v>
                </c:pt>
                <c:pt idx="22">
                  <c:v>212</c:v>
                </c:pt>
                <c:pt idx="23">
                  <c:v>189</c:v>
                </c:pt>
                <c:pt idx="24">
                  <c:v>191</c:v>
                </c:pt>
                <c:pt idx="25">
                  <c:v>179</c:v>
                </c:pt>
                <c:pt idx="26">
                  <c:v>263</c:v>
                </c:pt>
                <c:pt idx="27">
                  <c:v>270</c:v>
                </c:pt>
                <c:pt idx="28">
                  <c:v>169</c:v>
                </c:pt>
                <c:pt idx="29">
                  <c:v>130</c:v>
                </c:pt>
                <c:pt idx="30">
                  <c:v>123</c:v>
                </c:pt>
                <c:pt idx="31">
                  <c:v>49</c:v>
                </c:pt>
              </c:numCache>
            </c:numRef>
          </c:yVal>
        </c:ser>
        <c:axId val="73111424"/>
        <c:axId val="73112960"/>
      </c:scatterChart>
      <c:valAx>
        <c:axId val="73111424"/>
        <c:scaling>
          <c:orientation val="minMax"/>
          <c:max val="2012"/>
          <c:min val="1985"/>
        </c:scaling>
        <c:axPos val="b"/>
        <c:numFmt formatCode="General" sourceLinked="1"/>
        <c:tickLblPos val="nextTo"/>
        <c:txPr>
          <a:bodyPr/>
          <a:lstStyle/>
          <a:p>
            <a:pPr>
              <a:defRPr sz="1300" b="1" i="0" baseline="0"/>
            </a:pPr>
            <a:endParaRPr lang="en-US"/>
          </a:p>
        </c:txPr>
        <c:crossAx val="73112960"/>
        <c:crosses val="autoZero"/>
        <c:crossBetween val="midCat"/>
        <c:majorUnit val="3"/>
      </c:valAx>
      <c:valAx>
        <c:axId val="73112960"/>
        <c:scaling>
          <c:orientation val="minMax"/>
        </c:scaling>
        <c:axPos val="l"/>
        <c:numFmt formatCode="General" sourceLinked="1"/>
        <c:tickLblPos val="nextTo"/>
        <c:txPr>
          <a:bodyPr/>
          <a:lstStyle/>
          <a:p>
            <a:pPr>
              <a:defRPr sz="1300" b="1" i="0" baseline="0"/>
            </a:pPr>
            <a:endParaRPr lang="en-US"/>
          </a:p>
        </c:txPr>
        <c:crossAx val="73111424"/>
        <c:crosses val="autoZero"/>
        <c:crossBetween val="midCat"/>
      </c:valAx>
      <c:spPr>
        <a:solidFill>
          <a:schemeClr val="bg2">
            <a:lumMod val="25000"/>
          </a:schemeClr>
        </a:solidFill>
      </c:spPr>
    </c:plotArea>
    <c:plotVisOnly val="1"/>
  </c:chart>
  <c:spPr>
    <a:ln>
      <a:noFill/>
    </a:ln>
  </c:spPr>
  <c:externalData r:id="rId1"/>
</c:chartSpace>
</file>

<file path=ppt/charts/chart10.xml><?xml version="1.0" encoding="utf-8"?>
<c:chartSpace xmlns:c="http://schemas.openxmlformats.org/drawingml/2006/chart" xmlns:a="http://schemas.openxmlformats.org/drawingml/2006/main" xmlns:r="http://schemas.openxmlformats.org/officeDocument/2006/relationships">
  <c:date1904 val="1"/>
  <c:lang val="en-US"/>
  <c:chart>
    <c:plotArea>
      <c:layout>
        <c:manualLayout>
          <c:layoutTarget val="inner"/>
          <c:xMode val="edge"/>
          <c:yMode val="edge"/>
          <c:x val="0.16578613157226404"/>
          <c:y val="5.3293338332708412E-2"/>
          <c:w val="0.74200956735246804"/>
          <c:h val="0.8326195683872849"/>
        </c:manualLayout>
      </c:layout>
      <c:scatterChart>
        <c:scatterStyle val="lineMarker"/>
        <c:ser>
          <c:idx val="0"/>
          <c:order val="0"/>
          <c:spPr>
            <a:ln w="28575">
              <a:solidFill>
                <a:srgbClr val="4F81BD"/>
              </a:solidFill>
            </a:ln>
          </c:spPr>
          <c:xVal>
            <c:numRef>
              <c:f>'Thompson falls_vehicle kills'!$AA$4:$AA$35</c:f>
              <c:numCache>
                <c:formatCode>General</c:formatCode>
                <c:ptCount val="32"/>
                <c:pt idx="0">
                  <c:v>1981</c:v>
                </c:pt>
                <c:pt idx="1">
                  <c:v>1982</c:v>
                </c:pt>
                <c:pt idx="2">
                  <c:v>1983</c:v>
                </c:pt>
                <c:pt idx="3">
                  <c:v>1984</c:v>
                </c:pt>
                <c:pt idx="4">
                  <c:v>1985</c:v>
                </c:pt>
                <c:pt idx="5">
                  <c:v>1986</c:v>
                </c:pt>
                <c:pt idx="6">
                  <c:v>1987</c:v>
                </c:pt>
                <c:pt idx="7">
                  <c:v>1988</c:v>
                </c:pt>
                <c:pt idx="8">
                  <c:v>1989</c:v>
                </c:pt>
                <c:pt idx="9">
                  <c:v>1990</c:v>
                </c:pt>
                <c:pt idx="10">
                  <c:v>1991</c:v>
                </c:pt>
                <c:pt idx="11">
                  <c:v>1992</c:v>
                </c:pt>
                <c:pt idx="12">
                  <c:v>1993</c:v>
                </c:pt>
                <c:pt idx="13">
                  <c:v>1994</c:v>
                </c:pt>
                <c:pt idx="14">
                  <c:v>1995</c:v>
                </c:pt>
                <c:pt idx="15">
                  <c:v>1996</c:v>
                </c:pt>
                <c:pt idx="16">
                  <c:v>1997</c:v>
                </c:pt>
                <c:pt idx="17">
                  <c:v>1998</c:v>
                </c:pt>
                <c:pt idx="18">
                  <c:v>1999</c:v>
                </c:pt>
                <c:pt idx="19">
                  <c:v>2000</c:v>
                </c:pt>
                <c:pt idx="20">
                  <c:v>2001</c:v>
                </c:pt>
                <c:pt idx="21">
                  <c:v>2002</c:v>
                </c:pt>
                <c:pt idx="22">
                  <c:v>2003</c:v>
                </c:pt>
                <c:pt idx="23">
                  <c:v>2004</c:v>
                </c:pt>
                <c:pt idx="24">
                  <c:v>2005</c:v>
                </c:pt>
                <c:pt idx="25">
                  <c:v>2006</c:v>
                </c:pt>
                <c:pt idx="26">
                  <c:v>2007</c:v>
                </c:pt>
                <c:pt idx="27">
                  <c:v>2008</c:v>
                </c:pt>
                <c:pt idx="28">
                  <c:v>2009</c:v>
                </c:pt>
                <c:pt idx="29">
                  <c:v>2010</c:v>
                </c:pt>
                <c:pt idx="30">
                  <c:v>2011</c:v>
                </c:pt>
                <c:pt idx="31">
                  <c:v>2012</c:v>
                </c:pt>
              </c:numCache>
            </c:numRef>
          </c:xVal>
          <c:yVal>
            <c:numRef>
              <c:f>'Thompson falls_vehicle kills'!$AF$4:$AF$35</c:f>
              <c:numCache>
                <c:formatCode>General</c:formatCode>
                <c:ptCount val="32"/>
                <c:pt idx="0">
                  <c:v>329</c:v>
                </c:pt>
                <c:pt idx="1">
                  <c:v>361</c:v>
                </c:pt>
                <c:pt idx="2">
                  <c:v>426</c:v>
                </c:pt>
                <c:pt idx="3">
                  <c:v>432</c:v>
                </c:pt>
                <c:pt idx="4">
                  <c:v>343</c:v>
                </c:pt>
                <c:pt idx="5">
                  <c:v>352</c:v>
                </c:pt>
                <c:pt idx="6">
                  <c:v>314</c:v>
                </c:pt>
                <c:pt idx="7">
                  <c:v>270</c:v>
                </c:pt>
                <c:pt idx="8">
                  <c:v>226</c:v>
                </c:pt>
                <c:pt idx="9">
                  <c:v>241</c:v>
                </c:pt>
                <c:pt idx="10">
                  <c:v>206</c:v>
                </c:pt>
                <c:pt idx="11">
                  <c:v>189</c:v>
                </c:pt>
                <c:pt idx="12">
                  <c:v>261</c:v>
                </c:pt>
                <c:pt idx="13">
                  <c:v>261</c:v>
                </c:pt>
                <c:pt idx="14">
                  <c:v>212</c:v>
                </c:pt>
                <c:pt idx="15">
                  <c:v>223</c:v>
                </c:pt>
                <c:pt idx="16">
                  <c:v>204</c:v>
                </c:pt>
                <c:pt idx="17">
                  <c:v>210</c:v>
                </c:pt>
                <c:pt idx="18">
                  <c:v>177</c:v>
                </c:pt>
                <c:pt idx="19">
                  <c:v>166</c:v>
                </c:pt>
                <c:pt idx="20">
                  <c:v>180</c:v>
                </c:pt>
                <c:pt idx="21">
                  <c:v>161</c:v>
                </c:pt>
                <c:pt idx="22">
                  <c:v>212</c:v>
                </c:pt>
                <c:pt idx="23">
                  <c:v>189</c:v>
                </c:pt>
                <c:pt idx="24">
                  <c:v>191</c:v>
                </c:pt>
                <c:pt idx="25">
                  <c:v>179</c:v>
                </c:pt>
                <c:pt idx="26">
                  <c:v>263</c:v>
                </c:pt>
                <c:pt idx="27">
                  <c:v>270</c:v>
                </c:pt>
                <c:pt idx="28">
                  <c:v>169</c:v>
                </c:pt>
                <c:pt idx="29">
                  <c:v>130</c:v>
                </c:pt>
                <c:pt idx="30">
                  <c:v>123</c:v>
                </c:pt>
                <c:pt idx="31">
                  <c:v>49</c:v>
                </c:pt>
              </c:numCache>
            </c:numRef>
          </c:yVal>
        </c:ser>
        <c:axId val="81778176"/>
        <c:axId val="81779712"/>
      </c:scatterChart>
      <c:valAx>
        <c:axId val="81778176"/>
        <c:scaling>
          <c:orientation val="minMax"/>
          <c:max val="2012"/>
          <c:min val="1985"/>
        </c:scaling>
        <c:axPos val="b"/>
        <c:numFmt formatCode="General" sourceLinked="1"/>
        <c:tickLblPos val="nextTo"/>
        <c:txPr>
          <a:bodyPr/>
          <a:lstStyle/>
          <a:p>
            <a:pPr>
              <a:defRPr sz="1100" b="1" i="0" baseline="0"/>
            </a:pPr>
            <a:endParaRPr lang="en-US"/>
          </a:p>
        </c:txPr>
        <c:crossAx val="81779712"/>
        <c:crosses val="autoZero"/>
        <c:crossBetween val="midCat"/>
        <c:majorUnit val="9"/>
      </c:valAx>
      <c:valAx>
        <c:axId val="81779712"/>
        <c:scaling>
          <c:orientation val="minMax"/>
        </c:scaling>
        <c:axPos val="l"/>
        <c:numFmt formatCode="General" sourceLinked="1"/>
        <c:tickLblPos val="nextTo"/>
        <c:txPr>
          <a:bodyPr/>
          <a:lstStyle/>
          <a:p>
            <a:pPr>
              <a:defRPr sz="1100" b="1" i="0" baseline="0"/>
            </a:pPr>
            <a:endParaRPr lang="en-US"/>
          </a:p>
        </c:txPr>
        <c:crossAx val="81778176"/>
        <c:crosses val="autoZero"/>
        <c:crossBetween val="midCat"/>
      </c:valAx>
      <c:spPr>
        <a:solidFill>
          <a:schemeClr val="bg2">
            <a:lumMod val="25000"/>
          </a:schemeClr>
        </a:solidFill>
      </c:spPr>
    </c:plotArea>
    <c:plotVisOnly val="1"/>
  </c:chart>
  <c:spPr>
    <a:ln>
      <a:noFill/>
    </a:ln>
  </c:spPr>
  <c:externalData r:id="rId1"/>
</c:chartSpace>
</file>

<file path=ppt/charts/chart11.xml><?xml version="1.0" encoding="utf-8"?>
<c:chartSpace xmlns:c="http://schemas.openxmlformats.org/drawingml/2006/chart" xmlns:a="http://schemas.openxmlformats.org/drawingml/2006/main" xmlns:r="http://schemas.openxmlformats.org/officeDocument/2006/relationships">
  <c:date1904 val="1"/>
  <c:lang val="en-US"/>
  <c:chart>
    <c:plotArea>
      <c:layout>
        <c:manualLayout>
          <c:layoutTarget val="inner"/>
          <c:xMode val="edge"/>
          <c:yMode val="edge"/>
          <c:x val="5.6366217062746839E-2"/>
          <c:y val="9.8940213118521497E-2"/>
          <c:w val="0.89501851543481581"/>
          <c:h val="0.7778545423757548"/>
        </c:manualLayout>
      </c:layout>
      <c:scatterChart>
        <c:scatterStyle val="lineMarker"/>
        <c:ser>
          <c:idx val="0"/>
          <c:order val="0"/>
          <c:spPr>
            <a:ln w="50800">
              <a:solidFill>
                <a:schemeClr val="tx1"/>
              </a:solidFill>
            </a:ln>
          </c:spPr>
          <c:marker>
            <c:spPr>
              <a:solidFill>
                <a:schemeClr val="tx1"/>
              </a:solidFill>
            </c:spPr>
          </c:marker>
          <c:xVal>
            <c:numRef>
              <c:f>'Missouri River breaks 680 p 271'!$B$11:$B$31</c:f>
              <c:numCache>
                <c:formatCode>General</c:formatCode>
                <c:ptCount val="21"/>
                <c:pt idx="0">
                  <c:v>1990</c:v>
                </c:pt>
                <c:pt idx="1">
                  <c:v>1992</c:v>
                </c:pt>
                <c:pt idx="2">
                  <c:v>1994</c:v>
                </c:pt>
                <c:pt idx="3">
                  <c:v>1995</c:v>
                </c:pt>
                <c:pt idx="4">
                  <c:v>1996</c:v>
                </c:pt>
                <c:pt idx="5">
                  <c:v>1997</c:v>
                </c:pt>
                <c:pt idx="6">
                  <c:v>1998</c:v>
                </c:pt>
                <c:pt idx="7">
                  <c:v>1999</c:v>
                </c:pt>
                <c:pt idx="8">
                  <c:v>2000</c:v>
                </c:pt>
                <c:pt idx="9">
                  <c:v>2001</c:v>
                </c:pt>
                <c:pt idx="10">
                  <c:v>2002</c:v>
                </c:pt>
                <c:pt idx="11">
                  <c:v>2003</c:v>
                </c:pt>
                <c:pt idx="12">
                  <c:v>2004</c:v>
                </c:pt>
                <c:pt idx="13">
                  <c:v>2005</c:v>
                </c:pt>
                <c:pt idx="14">
                  <c:v>2006</c:v>
                </c:pt>
                <c:pt idx="15">
                  <c:v>2007</c:v>
                </c:pt>
                <c:pt idx="16">
                  <c:v>2008</c:v>
                </c:pt>
                <c:pt idx="17">
                  <c:v>2009</c:v>
                </c:pt>
                <c:pt idx="18">
                  <c:v>2010</c:v>
                </c:pt>
                <c:pt idx="19">
                  <c:v>2011</c:v>
                </c:pt>
                <c:pt idx="20">
                  <c:v>2012</c:v>
                </c:pt>
              </c:numCache>
            </c:numRef>
          </c:xVal>
          <c:yVal>
            <c:numRef>
              <c:f>'Missouri River breaks 680 p 271'!$F$11:$F$31</c:f>
              <c:numCache>
                <c:formatCode>General</c:formatCode>
                <c:ptCount val="21"/>
                <c:pt idx="0">
                  <c:v>48</c:v>
                </c:pt>
                <c:pt idx="1">
                  <c:v>73</c:v>
                </c:pt>
                <c:pt idx="2">
                  <c:v>83</c:v>
                </c:pt>
                <c:pt idx="3">
                  <c:v>227</c:v>
                </c:pt>
                <c:pt idx="4">
                  <c:v>117</c:v>
                </c:pt>
                <c:pt idx="5">
                  <c:v>216</c:v>
                </c:pt>
                <c:pt idx="6">
                  <c:v>230</c:v>
                </c:pt>
                <c:pt idx="7">
                  <c:v>232</c:v>
                </c:pt>
                <c:pt idx="8">
                  <c:v>297</c:v>
                </c:pt>
                <c:pt idx="9">
                  <c:v>373</c:v>
                </c:pt>
                <c:pt idx="10">
                  <c:v>329</c:v>
                </c:pt>
                <c:pt idx="11">
                  <c:v>191</c:v>
                </c:pt>
                <c:pt idx="12">
                  <c:v>386</c:v>
                </c:pt>
                <c:pt idx="13">
                  <c:v>434</c:v>
                </c:pt>
                <c:pt idx="14">
                  <c:v>532</c:v>
                </c:pt>
                <c:pt idx="15">
                  <c:v>450</c:v>
                </c:pt>
                <c:pt idx="16">
                  <c:v>382</c:v>
                </c:pt>
                <c:pt idx="17">
                  <c:v>431</c:v>
                </c:pt>
                <c:pt idx="18">
                  <c:v>317</c:v>
                </c:pt>
                <c:pt idx="19">
                  <c:v>265</c:v>
                </c:pt>
                <c:pt idx="20">
                  <c:v>225</c:v>
                </c:pt>
              </c:numCache>
            </c:numRef>
          </c:yVal>
        </c:ser>
        <c:axId val="81807616"/>
        <c:axId val="81809792"/>
      </c:scatterChart>
      <c:valAx>
        <c:axId val="81807616"/>
        <c:scaling>
          <c:orientation val="minMax"/>
          <c:max val="2012"/>
          <c:min val="1990"/>
        </c:scaling>
        <c:axPos val="b"/>
        <c:numFmt formatCode="General" sourceLinked="1"/>
        <c:tickLblPos val="nextTo"/>
        <c:txPr>
          <a:bodyPr/>
          <a:lstStyle/>
          <a:p>
            <a:pPr>
              <a:defRPr sz="1100" b="1"/>
            </a:pPr>
            <a:endParaRPr lang="en-US"/>
          </a:p>
        </c:txPr>
        <c:crossAx val="81809792"/>
        <c:crosses val="autoZero"/>
        <c:crossBetween val="midCat"/>
        <c:majorUnit val="6"/>
      </c:valAx>
      <c:valAx>
        <c:axId val="81809792"/>
        <c:scaling>
          <c:orientation val="minMax"/>
        </c:scaling>
        <c:axPos val="l"/>
        <c:numFmt formatCode="General" sourceLinked="1"/>
        <c:tickLblPos val="nextTo"/>
        <c:txPr>
          <a:bodyPr/>
          <a:lstStyle/>
          <a:p>
            <a:pPr>
              <a:defRPr sz="1100" b="1"/>
            </a:pPr>
            <a:endParaRPr lang="en-US"/>
          </a:p>
        </c:txPr>
        <c:crossAx val="81807616"/>
        <c:crosses val="autoZero"/>
        <c:crossBetween val="midCat"/>
        <c:majorUnit val="150"/>
      </c:valAx>
      <c:spPr>
        <a:gradFill>
          <a:gsLst>
            <a:gs pos="0">
              <a:srgbClr val="000082"/>
            </a:gs>
            <a:gs pos="30000">
              <a:srgbClr val="66008F"/>
            </a:gs>
            <a:gs pos="64999">
              <a:srgbClr val="BA0066"/>
            </a:gs>
            <a:gs pos="89999">
              <a:srgbClr val="FF0000"/>
            </a:gs>
            <a:gs pos="100000">
              <a:srgbClr val="FF8200"/>
            </a:gs>
          </a:gsLst>
          <a:lin ang="5400000" scaled="0"/>
        </a:gradFill>
      </c:spPr>
    </c:plotArea>
    <c:plotVisOnly val="1"/>
  </c:chart>
  <c:txPr>
    <a:bodyPr/>
    <a:lstStyle/>
    <a:p>
      <a:pPr>
        <a:defRPr sz="1300"/>
      </a:pPr>
      <a:endParaRPr lang="en-US"/>
    </a:p>
  </c:txPr>
  <c:externalData r:id="rId1"/>
</c:chartSpace>
</file>

<file path=ppt/charts/chart12.xml><?xml version="1.0" encoding="utf-8"?>
<c:chartSpace xmlns:c="http://schemas.openxmlformats.org/drawingml/2006/chart" xmlns:a="http://schemas.openxmlformats.org/drawingml/2006/main" xmlns:r="http://schemas.openxmlformats.org/officeDocument/2006/relationships">
  <c:date1904 val="1"/>
  <c:lang val="en-US"/>
  <c:chart>
    <c:plotArea>
      <c:layout>
        <c:manualLayout>
          <c:layoutTarget val="inner"/>
          <c:xMode val="edge"/>
          <c:yMode val="edge"/>
          <c:x val="0.15081758530183764"/>
          <c:y val="8.4890837508947742E-2"/>
          <c:w val="0.76522420612916631"/>
          <c:h val="0.7354095708833791"/>
        </c:manualLayout>
      </c:layout>
      <c:scatterChart>
        <c:scatterStyle val="smoothMarker"/>
        <c:ser>
          <c:idx val="0"/>
          <c:order val="0"/>
          <c:spPr>
            <a:ln>
              <a:solidFill>
                <a:prstClr val="white"/>
              </a:solidFill>
            </a:ln>
          </c:spPr>
          <c:marker>
            <c:spPr>
              <a:solidFill>
                <a:schemeClr val="bg1"/>
              </a:solidFill>
            </c:spPr>
          </c:marker>
          <c:xVal>
            <c:numRef>
              <c:f>'Lost Creek page 143'!$N$9:$N$31</c:f>
              <c:numCache>
                <c:formatCode>General</c:formatCode>
                <c:ptCount val="23"/>
                <c:pt idx="0">
                  <c:v>1978</c:v>
                </c:pt>
                <c:pt idx="1">
                  <c:v>1980</c:v>
                </c:pt>
                <c:pt idx="2">
                  <c:v>1981</c:v>
                </c:pt>
                <c:pt idx="3">
                  <c:v>1982</c:v>
                </c:pt>
                <c:pt idx="4">
                  <c:v>1983</c:v>
                </c:pt>
                <c:pt idx="5">
                  <c:v>1984</c:v>
                </c:pt>
                <c:pt idx="6">
                  <c:v>1985</c:v>
                </c:pt>
                <c:pt idx="7">
                  <c:v>1986</c:v>
                </c:pt>
                <c:pt idx="8">
                  <c:v>1988</c:v>
                </c:pt>
                <c:pt idx="9">
                  <c:v>1989</c:v>
                </c:pt>
                <c:pt idx="10">
                  <c:v>1991</c:v>
                </c:pt>
                <c:pt idx="11">
                  <c:v>1992</c:v>
                </c:pt>
                <c:pt idx="12">
                  <c:v>1994</c:v>
                </c:pt>
                <c:pt idx="13">
                  <c:v>1995</c:v>
                </c:pt>
                <c:pt idx="14">
                  <c:v>1996</c:v>
                </c:pt>
                <c:pt idx="15">
                  <c:v>1997</c:v>
                </c:pt>
                <c:pt idx="16">
                  <c:v>1998</c:v>
                </c:pt>
                <c:pt idx="17">
                  <c:v>1999</c:v>
                </c:pt>
                <c:pt idx="18">
                  <c:v>2000</c:v>
                </c:pt>
                <c:pt idx="19">
                  <c:v>2001</c:v>
                </c:pt>
                <c:pt idx="20">
                  <c:v>2006</c:v>
                </c:pt>
                <c:pt idx="21">
                  <c:v>2007</c:v>
                </c:pt>
                <c:pt idx="22">
                  <c:v>2008</c:v>
                </c:pt>
              </c:numCache>
            </c:numRef>
          </c:xVal>
          <c:yVal>
            <c:numRef>
              <c:f>'Lost Creek page 143'!$O$9:$O$31</c:f>
              <c:numCache>
                <c:formatCode>General</c:formatCode>
                <c:ptCount val="23"/>
                <c:pt idx="0">
                  <c:v>138</c:v>
                </c:pt>
                <c:pt idx="1">
                  <c:v>143</c:v>
                </c:pt>
                <c:pt idx="2">
                  <c:v>131</c:v>
                </c:pt>
                <c:pt idx="3">
                  <c:v>149</c:v>
                </c:pt>
                <c:pt idx="4">
                  <c:v>163</c:v>
                </c:pt>
                <c:pt idx="5">
                  <c:v>195</c:v>
                </c:pt>
                <c:pt idx="6">
                  <c:v>228</c:v>
                </c:pt>
                <c:pt idx="7">
                  <c:v>243</c:v>
                </c:pt>
                <c:pt idx="8">
                  <c:v>331</c:v>
                </c:pt>
                <c:pt idx="9">
                  <c:v>361</c:v>
                </c:pt>
                <c:pt idx="10">
                  <c:v>311</c:v>
                </c:pt>
                <c:pt idx="11">
                  <c:v>144</c:v>
                </c:pt>
                <c:pt idx="12">
                  <c:v>116</c:v>
                </c:pt>
                <c:pt idx="13">
                  <c:v>126</c:v>
                </c:pt>
                <c:pt idx="14">
                  <c:v>123</c:v>
                </c:pt>
                <c:pt idx="15">
                  <c:v>130</c:v>
                </c:pt>
                <c:pt idx="16">
                  <c:v>90</c:v>
                </c:pt>
                <c:pt idx="17">
                  <c:v>159</c:v>
                </c:pt>
                <c:pt idx="18">
                  <c:v>165</c:v>
                </c:pt>
                <c:pt idx="19">
                  <c:v>159</c:v>
                </c:pt>
                <c:pt idx="20">
                  <c:v>303</c:v>
                </c:pt>
                <c:pt idx="21">
                  <c:v>298</c:v>
                </c:pt>
                <c:pt idx="22">
                  <c:v>314</c:v>
                </c:pt>
              </c:numCache>
            </c:numRef>
          </c:yVal>
          <c:smooth val="1"/>
        </c:ser>
        <c:axId val="81832576"/>
        <c:axId val="81838848"/>
      </c:scatterChart>
      <c:valAx>
        <c:axId val="81832576"/>
        <c:scaling>
          <c:orientation val="minMax"/>
          <c:max val="2008"/>
          <c:min val="1978"/>
        </c:scaling>
        <c:axPos val="b"/>
        <c:numFmt formatCode="General" sourceLinked="1"/>
        <c:tickLblPos val="nextTo"/>
        <c:txPr>
          <a:bodyPr/>
          <a:lstStyle/>
          <a:p>
            <a:pPr>
              <a:defRPr sz="1100" b="1"/>
            </a:pPr>
            <a:endParaRPr lang="en-US"/>
          </a:p>
        </c:txPr>
        <c:crossAx val="81838848"/>
        <c:crosses val="autoZero"/>
        <c:crossBetween val="midCat"/>
        <c:majorUnit val="9"/>
      </c:valAx>
      <c:valAx>
        <c:axId val="81838848"/>
        <c:scaling>
          <c:orientation val="minMax"/>
        </c:scaling>
        <c:axPos val="l"/>
        <c:numFmt formatCode="General" sourceLinked="1"/>
        <c:tickLblPos val="nextTo"/>
        <c:txPr>
          <a:bodyPr/>
          <a:lstStyle/>
          <a:p>
            <a:pPr>
              <a:defRPr sz="1100" b="1"/>
            </a:pPr>
            <a:endParaRPr lang="en-US"/>
          </a:p>
        </c:txPr>
        <c:crossAx val="81832576"/>
        <c:crosses val="autoZero"/>
        <c:crossBetween val="midCat"/>
        <c:majorUnit val="100"/>
      </c:valAx>
      <c:spPr>
        <a:solidFill>
          <a:srgbClr val="00B050"/>
        </a:solidFill>
        <a:ln>
          <a:noFill/>
        </a:ln>
      </c:spPr>
    </c:plotArea>
    <c:plotVisOnly val="1"/>
  </c:chart>
  <c:spPr>
    <a:ln>
      <a:noFill/>
    </a:ln>
  </c:spPr>
  <c:externalData r:id="rId1"/>
</c:chartSpace>
</file>

<file path=ppt/charts/chart13.xml><?xml version="1.0" encoding="utf-8"?>
<c:chartSpace xmlns:c="http://schemas.openxmlformats.org/drawingml/2006/chart" xmlns:a="http://schemas.openxmlformats.org/drawingml/2006/main" xmlns:r="http://schemas.openxmlformats.org/officeDocument/2006/relationships">
  <c:date1904 val="1"/>
  <c:lang val="en-US"/>
  <c:chart>
    <c:plotArea>
      <c:layout>
        <c:manualLayout>
          <c:layoutTarget val="inner"/>
          <c:xMode val="edge"/>
          <c:yMode val="edge"/>
          <c:x val="0.13538882639670038"/>
          <c:y val="9.7624671916010708E-2"/>
          <c:w val="0.86314383115903937"/>
          <c:h val="0.71976443569554005"/>
        </c:manualLayout>
      </c:layout>
      <c:scatterChart>
        <c:scatterStyle val="smoothMarker"/>
        <c:ser>
          <c:idx val="0"/>
          <c:order val="0"/>
          <c:spPr>
            <a:ln>
              <a:solidFill>
                <a:prstClr val="white"/>
              </a:solidFill>
            </a:ln>
          </c:spPr>
          <c:marker>
            <c:spPr>
              <a:solidFill>
                <a:sysClr val="window" lastClr="FFFFFF"/>
              </a:solidFill>
            </c:spPr>
          </c:marker>
          <c:xVal>
            <c:numRef>
              <c:f>'Elkhorn page 208'!$N$2:$N$13</c:f>
              <c:numCache>
                <c:formatCode>General</c:formatCode>
                <c:ptCount val="12"/>
                <c:pt idx="0">
                  <c:v>2001</c:v>
                </c:pt>
                <c:pt idx="1">
                  <c:v>2002</c:v>
                </c:pt>
                <c:pt idx="2">
                  <c:v>2003</c:v>
                </c:pt>
                <c:pt idx="3">
                  <c:v>2004</c:v>
                </c:pt>
                <c:pt idx="4">
                  <c:v>2005</c:v>
                </c:pt>
                <c:pt idx="5">
                  <c:v>2006</c:v>
                </c:pt>
                <c:pt idx="6">
                  <c:v>2007</c:v>
                </c:pt>
                <c:pt idx="7">
                  <c:v>2008</c:v>
                </c:pt>
                <c:pt idx="8">
                  <c:v>2009</c:v>
                </c:pt>
                <c:pt idx="9">
                  <c:v>2010</c:v>
                </c:pt>
                <c:pt idx="10">
                  <c:v>2011</c:v>
                </c:pt>
                <c:pt idx="11">
                  <c:v>2012</c:v>
                </c:pt>
              </c:numCache>
            </c:numRef>
          </c:xVal>
          <c:yVal>
            <c:numRef>
              <c:f>'Elkhorn page 208'!$O$2:$O$13</c:f>
              <c:numCache>
                <c:formatCode>General</c:formatCode>
                <c:ptCount val="12"/>
                <c:pt idx="0">
                  <c:v>106</c:v>
                </c:pt>
                <c:pt idx="1">
                  <c:v>82</c:v>
                </c:pt>
                <c:pt idx="2">
                  <c:v>144</c:v>
                </c:pt>
                <c:pt idx="3">
                  <c:v>132</c:v>
                </c:pt>
                <c:pt idx="4">
                  <c:v>163</c:v>
                </c:pt>
                <c:pt idx="5">
                  <c:v>162</c:v>
                </c:pt>
                <c:pt idx="6">
                  <c:v>198</c:v>
                </c:pt>
                <c:pt idx="7">
                  <c:v>19</c:v>
                </c:pt>
                <c:pt idx="8">
                  <c:v>26</c:v>
                </c:pt>
                <c:pt idx="9">
                  <c:v>11</c:v>
                </c:pt>
                <c:pt idx="10">
                  <c:v>6</c:v>
                </c:pt>
                <c:pt idx="11">
                  <c:v>12</c:v>
                </c:pt>
              </c:numCache>
            </c:numRef>
          </c:yVal>
          <c:smooth val="1"/>
        </c:ser>
        <c:axId val="81860864"/>
        <c:axId val="81895808"/>
      </c:scatterChart>
      <c:valAx>
        <c:axId val="81860864"/>
        <c:scaling>
          <c:orientation val="minMax"/>
          <c:max val="2012"/>
          <c:min val="2001"/>
        </c:scaling>
        <c:axPos val="b"/>
        <c:numFmt formatCode="General" sourceLinked="1"/>
        <c:tickLblPos val="nextTo"/>
        <c:txPr>
          <a:bodyPr/>
          <a:lstStyle/>
          <a:p>
            <a:pPr>
              <a:defRPr sz="1100" b="1"/>
            </a:pPr>
            <a:endParaRPr lang="en-US"/>
          </a:p>
        </c:txPr>
        <c:crossAx val="81895808"/>
        <c:crosses val="autoZero"/>
        <c:crossBetween val="midCat"/>
        <c:majorUnit val="5"/>
      </c:valAx>
      <c:valAx>
        <c:axId val="81895808"/>
        <c:scaling>
          <c:orientation val="minMax"/>
        </c:scaling>
        <c:axPos val="l"/>
        <c:numFmt formatCode="General" sourceLinked="1"/>
        <c:tickLblPos val="nextTo"/>
        <c:txPr>
          <a:bodyPr/>
          <a:lstStyle/>
          <a:p>
            <a:pPr>
              <a:defRPr sz="1100" b="1"/>
            </a:pPr>
            <a:endParaRPr lang="en-US"/>
          </a:p>
        </c:txPr>
        <c:crossAx val="81860864"/>
        <c:crosses val="autoZero"/>
        <c:crossBetween val="midCat"/>
      </c:valAx>
      <c:spPr>
        <a:gradFill>
          <a:gsLst>
            <a:gs pos="0">
              <a:srgbClr val="DDEBCF"/>
            </a:gs>
            <a:gs pos="50000">
              <a:srgbClr val="9CB86E"/>
            </a:gs>
            <a:gs pos="100000">
              <a:srgbClr val="156B13"/>
            </a:gs>
          </a:gsLst>
          <a:lin ang="5400000" scaled="0"/>
        </a:gradFill>
      </c:spPr>
    </c:plotArea>
    <c:plotVisOnly val="1"/>
  </c:chart>
  <c:spPr>
    <a:ln>
      <a:noFill/>
    </a:ln>
  </c:spPr>
  <c:externalData r:id="rId1"/>
</c:chartSpace>
</file>

<file path=ppt/charts/chart14.xml><?xml version="1.0" encoding="utf-8"?>
<c:chartSpace xmlns:c="http://schemas.openxmlformats.org/drawingml/2006/chart" xmlns:a="http://schemas.openxmlformats.org/drawingml/2006/main" xmlns:r="http://schemas.openxmlformats.org/officeDocument/2006/relationships">
  <c:lang val="en-US"/>
  <c:chart>
    <c:autoTitleDeleted val="1"/>
    <c:plotArea>
      <c:layout>
        <c:manualLayout>
          <c:layoutTarget val="inner"/>
          <c:xMode val="edge"/>
          <c:yMode val="edge"/>
          <c:x val="0.16773263016742657"/>
          <c:y val="0.13265841769778777"/>
          <c:w val="0.75741738424894156"/>
          <c:h val="0.69342644669416365"/>
        </c:manualLayout>
      </c:layout>
      <c:scatterChart>
        <c:scatterStyle val="smoothMarker"/>
        <c:ser>
          <c:idx val="4"/>
          <c:order val="0"/>
          <c:tx>
            <c:strRef>
              <c:f>'S rocky mnt front 422 page 227'!$G$3</c:f>
              <c:strCache>
                <c:ptCount val="1"/>
                <c:pt idx="0">
                  <c:v>201</c:v>
                </c:pt>
              </c:strCache>
            </c:strRef>
          </c:tx>
          <c:xVal>
            <c:numRef>
              <c:f>'S rocky mnt front 422 page 227'!$B$3:$B$40</c:f>
              <c:numCache>
                <c:formatCode>General</c:formatCode>
                <c:ptCount val="38"/>
                <c:pt idx="0">
                  <c:v>1970</c:v>
                </c:pt>
                <c:pt idx="1">
                  <c:v>1972</c:v>
                </c:pt>
                <c:pt idx="2">
                  <c:v>1973</c:v>
                </c:pt>
                <c:pt idx="3">
                  <c:v>1974</c:v>
                </c:pt>
                <c:pt idx="4">
                  <c:v>1975</c:v>
                </c:pt>
                <c:pt idx="5">
                  <c:v>1976</c:v>
                </c:pt>
                <c:pt idx="6">
                  <c:v>1978</c:v>
                </c:pt>
                <c:pt idx="7">
                  <c:v>1979</c:v>
                </c:pt>
                <c:pt idx="8">
                  <c:v>1980</c:v>
                </c:pt>
                <c:pt idx="9">
                  <c:v>1981</c:v>
                </c:pt>
                <c:pt idx="10">
                  <c:v>1982</c:v>
                </c:pt>
                <c:pt idx="11">
                  <c:v>1983</c:v>
                </c:pt>
                <c:pt idx="12">
                  <c:v>1984</c:v>
                </c:pt>
                <c:pt idx="13">
                  <c:v>1985</c:v>
                </c:pt>
                <c:pt idx="14">
                  <c:v>1986</c:v>
                </c:pt>
                <c:pt idx="15">
                  <c:v>1988</c:v>
                </c:pt>
                <c:pt idx="16">
                  <c:v>1989</c:v>
                </c:pt>
                <c:pt idx="17">
                  <c:v>1990</c:v>
                </c:pt>
                <c:pt idx="18">
                  <c:v>1991</c:v>
                </c:pt>
                <c:pt idx="19">
                  <c:v>1992</c:v>
                </c:pt>
                <c:pt idx="20">
                  <c:v>1995</c:v>
                </c:pt>
                <c:pt idx="21">
                  <c:v>1996</c:v>
                </c:pt>
                <c:pt idx="22">
                  <c:v>1997</c:v>
                </c:pt>
                <c:pt idx="23">
                  <c:v>1998</c:v>
                </c:pt>
                <c:pt idx="24">
                  <c:v>1999</c:v>
                </c:pt>
                <c:pt idx="25">
                  <c:v>2000</c:v>
                </c:pt>
                <c:pt idx="26">
                  <c:v>2001</c:v>
                </c:pt>
                <c:pt idx="27">
                  <c:v>2002</c:v>
                </c:pt>
                <c:pt idx="28">
                  <c:v>2003</c:v>
                </c:pt>
                <c:pt idx="29">
                  <c:v>2004</c:v>
                </c:pt>
                <c:pt idx="30">
                  <c:v>2005</c:v>
                </c:pt>
                <c:pt idx="31">
                  <c:v>2006</c:v>
                </c:pt>
                <c:pt idx="32">
                  <c:v>2007</c:v>
                </c:pt>
                <c:pt idx="33">
                  <c:v>2008</c:v>
                </c:pt>
                <c:pt idx="34">
                  <c:v>2009</c:v>
                </c:pt>
                <c:pt idx="35">
                  <c:v>2010</c:v>
                </c:pt>
                <c:pt idx="36">
                  <c:v>2011</c:v>
                </c:pt>
                <c:pt idx="37">
                  <c:v>2012</c:v>
                </c:pt>
              </c:numCache>
            </c:numRef>
          </c:xVal>
          <c:yVal>
            <c:numRef>
              <c:f>'S rocky mnt front 422 page 227'!$G$3:$G$40</c:f>
              <c:numCache>
                <c:formatCode>General</c:formatCode>
                <c:ptCount val="38"/>
                <c:pt idx="0">
                  <c:v>201</c:v>
                </c:pt>
                <c:pt idx="1">
                  <c:v>178</c:v>
                </c:pt>
                <c:pt idx="2">
                  <c:v>160</c:v>
                </c:pt>
                <c:pt idx="3">
                  <c:v>246</c:v>
                </c:pt>
                <c:pt idx="4">
                  <c:v>214</c:v>
                </c:pt>
                <c:pt idx="5">
                  <c:v>165</c:v>
                </c:pt>
                <c:pt idx="6">
                  <c:v>179</c:v>
                </c:pt>
                <c:pt idx="7">
                  <c:v>157</c:v>
                </c:pt>
                <c:pt idx="8">
                  <c:v>202</c:v>
                </c:pt>
                <c:pt idx="9">
                  <c:v>235</c:v>
                </c:pt>
                <c:pt idx="10">
                  <c:v>233</c:v>
                </c:pt>
                <c:pt idx="11">
                  <c:v>78</c:v>
                </c:pt>
                <c:pt idx="12">
                  <c:v>152</c:v>
                </c:pt>
                <c:pt idx="13">
                  <c:v>231</c:v>
                </c:pt>
                <c:pt idx="14">
                  <c:v>214</c:v>
                </c:pt>
                <c:pt idx="15">
                  <c:v>229</c:v>
                </c:pt>
                <c:pt idx="16">
                  <c:v>288</c:v>
                </c:pt>
                <c:pt idx="17">
                  <c:v>197</c:v>
                </c:pt>
                <c:pt idx="18">
                  <c:v>158</c:v>
                </c:pt>
                <c:pt idx="19">
                  <c:v>222</c:v>
                </c:pt>
                <c:pt idx="20">
                  <c:v>184</c:v>
                </c:pt>
                <c:pt idx="21">
                  <c:v>179</c:v>
                </c:pt>
                <c:pt idx="22">
                  <c:v>133</c:v>
                </c:pt>
                <c:pt idx="23">
                  <c:v>206</c:v>
                </c:pt>
                <c:pt idx="24">
                  <c:v>262</c:v>
                </c:pt>
                <c:pt idx="25">
                  <c:v>205</c:v>
                </c:pt>
                <c:pt idx="26">
                  <c:v>204</c:v>
                </c:pt>
                <c:pt idx="27">
                  <c:v>158</c:v>
                </c:pt>
                <c:pt idx="28">
                  <c:v>254</c:v>
                </c:pt>
                <c:pt idx="29">
                  <c:v>295</c:v>
                </c:pt>
                <c:pt idx="30">
                  <c:v>340</c:v>
                </c:pt>
                <c:pt idx="31">
                  <c:v>271</c:v>
                </c:pt>
                <c:pt idx="32">
                  <c:v>215</c:v>
                </c:pt>
                <c:pt idx="33">
                  <c:v>294</c:v>
                </c:pt>
                <c:pt idx="34">
                  <c:v>273</c:v>
                </c:pt>
                <c:pt idx="35">
                  <c:v>196</c:v>
                </c:pt>
                <c:pt idx="36">
                  <c:v>156</c:v>
                </c:pt>
                <c:pt idx="37">
                  <c:v>161</c:v>
                </c:pt>
              </c:numCache>
            </c:numRef>
          </c:yVal>
          <c:smooth val="1"/>
        </c:ser>
        <c:axId val="85138432"/>
        <c:axId val="85144320"/>
      </c:scatterChart>
      <c:valAx>
        <c:axId val="85138432"/>
        <c:scaling>
          <c:orientation val="minMax"/>
          <c:max val="2012"/>
          <c:min val="1970"/>
        </c:scaling>
        <c:axPos val="b"/>
        <c:numFmt formatCode="General" sourceLinked="1"/>
        <c:tickLblPos val="nextTo"/>
        <c:txPr>
          <a:bodyPr/>
          <a:lstStyle/>
          <a:p>
            <a:pPr>
              <a:defRPr sz="1100" b="1"/>
            </a:pPr>
            <a:endParaRPr lang="en-US"/>
          </a:p>
        </c:txPr>
        <c:crossAx val="85144320"/>
        <c:crosses val="autoZero"/>
        <c:crossBetween val="midCat"/>
        <c:majorUnit val="9"/>
      </c:valAx>
      <c:valAx>
        <c:axId val="85144320"/>
        <c:scaling>
          <c:orientation val="minMax"/>
          <c:max val="350"/>
          <c:min val="0"/>
        </c:scaling>
        <c:axPos val="l"/>
        <c:numFmt formatCode="General" sourceLinked="1"/>
        <c:tickLblPos val="nextTo"/>
        <c:txPr>
          <a:bodyPr/>
          <a:lstStyle/>
          <a:p>
            <a:pPr>
              <a:defRPr sz="1100" b="1"/>
            </a:pPr>
            <a:endParaRPr lang="en-US"/>
          </a:p>
        </c:txPr>
        <c:crossAx val="85138432"/>
        <c:crosses val="autoZero"/>
        <c:crossBetween val="midCat"/>
        <c:majorUnit val="100"/>
      </c:valAx>
      <c:spPr>
        <a:solidFill>
          <a:schemeClr val="accent2">
            <a:lumMod val="50000"/>
          </a:schemeClr>
        </a:solidFill>
      </c:spPr>
    </c:plotArea>
    <c:plotVisOnly val="1"/>
  </c:chart>
  <c:spPr>
    <a:ln>
      <a:noFill/>
    </a:ln>
  </c:sp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date1904 val="1"/>
  <c:lang val="en-US"/>
  <c:chart>
    <c:plotArea>
      <c:layout>
        <c:manualLayout>
          <c:layoutTarget val="inner"/>
          <c:xMode val="edge"/>
          <c:yMode val="edge"/>
          <c:x val="6.3490813648293981E-2"/>
          <c:y val="5.4235928842228248E-2"/>
          <c:w val="0.86109251968503964"/>
          <c:h val="0.82116542723826191"/>
        </c:manualLayout>
      </c:layout>
      <c:scatterChart>
        <c:scatterStyle val="smoothMarker"/>
        <c:ser>
          <c:idx val="0"/>
          <c:order val="0"/>
          <c:spPr>
            <a:ln>
              <a:solidFill>
                <a:schemeClr val="tx1"/>
              </a:solidFill>
            </a:ln>
          </c:spPr>
          <c:xVal>
            <c:numRef>
              <c:f>'Thompson falls_vehicle kills'!$C$5:$C$32</c:f>
              <c:numCache>
                <c:formatCode>General</c:formatCode>
                <c:ptCount val="28"/>
                <c:pt idx="0">
                  <c:v>1985</c:v>
                </c:pt>
                <c:pt idx="1">
                  <c:v>1986</c:v>
                </c:pt>
                <c:pt idx="2">
                  <c:v>1987</c:v>
                </c:pt>
                <c:pt idx="3">
                  <c:v>1988</c:v>
                </c:pt>
                <c:pt idx="4">
                  <c:v>1989</c:v>
                </c:pt>
                <c:pt idx="5">
                  <c:v>1990</c:v>
                </c:pt>
                <c:pt idx="6">
                  <c:v>1991</c:v>
                </c:pt>
                <c:pt idx="7">
                  <c:v>1992</c:v>
                </c:pt>
                <c:pt idx="8">
                  <c:v>1993</c:v>
                </c:pt>
                <c:pt idx="9">
                  <c:v>1994</c:v>
                </c:pt>
                <c:pt idx="10">
                  <c:v>1995</c:v>
                </c:pt>
                <c:pt idx="11">
                  <c:v>1996</c:v>
                </c:pt>
                <c:pt idx="12">
                  <c:v>1997</c:v>
                </c:pt>
                <c:pt idx="13">
                  <c:v>1998</c:v>
                </c:pt>
                <c:pt idx="14">
                  <c:v>1999</c:v>
                </c:pt>
                <c:pt idx="15">
                  <c:v>2000</c:v>
                </c:pt>
                <c:pt idx="16">
                  <c:v>2001</c:v>
                </c:pt>
                <c:pt idx="17">
                  <c:v>2002</c:v>
                </c:pt>
                <c:pt idx="18">
                  <c:v>2003</c:v>
                </c:pt>
                <c:pt idx="19">
                  <c:v>2004</c:v>
                </c:pt>
                <c:pt idx="20">
                  <c:v>2005</c:v>
                </c:pt>
                <c:pt idx="21">
                  <c:v>2006</c:v>
                </c:pt>
                <c:pt idx="22">
                  <c:v>2007</c:v>
                </c:pt>
                <c:pt idx="23">
                  <c:v>2008</c:v>
                </c:pt>
                <c:pt idx="24">
                  <c:v>2009</c:v>
                </c:pt>
                <c:pt idx="25">
                  <c:v>2010</c:v>
                </c:pt>
                <c:pt idx="26">
                  <c:v>2011</c:v>
                </c:pt>
                <c:pt idx="27">
                  <c:v>2012</c:v>
                </c:pt>
              </c:numCache>
            </c:numRef>
          </c:xVal>
          <c:yVal>
            <c:numRef>
              <c:f>'Thompson falls_vehicle kills'!$D$5:$D$32</c:f>
              <c:numCache>
                <c:formatCode>General</c:formatCode>
                <c:ptCount val="28"/>
                <c:pt idx="0">
                  <c:v>4</c:v>
                </c:pt>
                <c:pt idx="1">
                  <c:v>1</c:v>
                </c:pt>
                <c:pt idx="2">
                  <c:v>6</c:v>
                </c:pt>
                <c:pt idx="3">
                  <c:v>4</c:v>
                </c:pt>
                <c:pt idx="4">
                  <c:v>11</c:v>
                </c:pt>
                <c:pt idx="5">
                  <c:v>14</c:v>
                </c:pt>
                <c:pt idx="6">
                  <c:v>34</c:v>
                </c:pt>
                <c:pt idx="7">
                  <c:v>25</c:v>
                </c:pt>
                <c:pt idx="8">
                  <c:v>23</c:v>
                </c:pt>
                <c:pt idx="9">
                  <c:v>24</c:v>
                </c:pt>
                <c:pt idx="10">
                  <c:v>11</c:v>
                </c:pt>
                <c:pt idx="11">
                  <c:v>13</c:v>
                </c:pt>
                <c:pt idx="12">
                  <c:v>18</c:v>
                </c:pt>
                <c:pt idx="13">
                  <c:v>24</c:v>
                </c:pt>
                <c:pt idx="14">
                  <c:v>18</c:v>
                </c:pt>
                <c:pt idx="15">
                  <c:v>20</c:v>
                </c:pt>
                <c:pt idx="16">
                  <c:v>4</c:v>
                </c:pt>
                <c:pt idx="17">
                  <c:v>13</c:v>
                </c:pt>
                <c:pt idx="18">
                  <c:v>15</c:v>
                </c:pt>
                <c:pt idx="19">
                  <c:v>20</c:v>
                </c:pt>
                <c:pt idx="20">
                  <c:v>7</c:v>
                </c:pt>
                <c:pt idx="21">
                  <c:v>27</c:v>
                </c:pt>
                <c:pt idx="22">
                  <c:v>15</c:v>
                </c:pt>
                <c:pt idx="23">
                  <c:v>38</c:v>
                </c:pt>
                <c:pt idx="24">
                  <c:v>14</c:v>
                </c:pt>
                <c:pt idx="25">
                  <c:v>23</c:v>
                </c:pt>
                <c:pt idx="26">
                  <c:v>17</c:v>
                </c:pt>
                <c:pt idx="27">
                  <c:v>18</c:v>
                </c:pt>
              </c:numCache>
            </c:numRef>
          </c:yVal>
          <c:smooth val="1"/>
        </c:ser>
        <c:axId val="76568064"/>
        <c:axId val="76569600"/>
      </c:scatterChart>
      <c:valAx>
        <c:axId val="76568064"/>
        <c:scaling>
          <c:orientation val="minMax"/>
          <c:max val="2012"/>
          <c:min val="1985"/>
        </c:scaling>
        <c:axPos val="b"/>
        <c:numFmt formatCode="General" sourceLinked="1"/>
        <c:tickLblPos val="nextTo"/>
        <c:crossAx val="76569600"/>
        <c:crosses val="autoZero"/>
        <c:crossBetween val="midCat"/>
      </c:valAx>
      <c:valAx>
        <c:axId val="76569600"/>
        <c:scaling>
          <c:orientation val="minMax"/>
        </c:scaling>
        <c:axPos val="l"/>
        <c:numFmt formatCode="General" sourceLinked="1"/>
        <c:tickLblPos val="nextTo"/>
        <c:crossAx val="76568064"/>
        <c:crosses val="autoZero"/>
        <c:crossBetween val="midCat"/>
      </c:valAx>
    </c:plotArea>
    <c:plotVisOnly val="1"/>
  </c:chart>
  <c:spPr>
    <a:gradFill>
      <a:gsLst>
        <a:gs pos="0">
          <a:srgbClr val="D6B19C"/>
        </a:gs>
        <a:gs pos="30000">
          <a:srgbClr val="D49E6C"/>
        </a:gs>
        <a:gs pos="70000">
          <a:srgbClr val="A65528"/>
        </a:gs>
        <a:gs pos="100000">
          <a:srgbClr val="663012"/>
        </a:gs>
      </a:gsLst>
      <a:lin ang="5400000" scaled="0"/>
    </a:gradFill>
    <a:ln>
      <a:noFill/>
    </a:ln>
  </c:spPr>
  <c:txPr>
    <a:bodyPr/>
    <a:lstStyle/>
    <a:p>
      <a:pPr>
        <a:defRPr sz="1100" b="1"/>
      </a:pPr>
      <a:endParaRPr lang="en-US"/>
    </a:p>
  </c:txPr>
  <c:externalData r:id="rId1"/>
</c:chartSpace>
</file>

<file path=ppt/charts/chart3.xml><?xml version="1.0" encoding="utf-8"?>
<c:chartSpace xmlns:c="http://schemas.openxmlformats.org/drawingml/2006/chart" xmlns:a="http://schemas.openxmlformats.org/drawingml/2006/main" xmlns:r="http://schemas.openxmlformats.org/officeDocument/2006/relationships">
  <c:date1904 val="1"/>
  <c:lang val="en-US"/>
  <c:chart>
    <c:plotArea>
      <c:layout>
        <c:manualLayout>
          <c:layoutTarget val="inner"/>
          <c:xMode val="edge"/>
          <c:yMode val="edge"/>
          <c:x val="6.8517821410937513E-2"/>
          <c:y val="2.548295080686061E-2"/>
          <c:w val="0.88211399317659545"/>
          <c:h val="0.87576988496134467"/>
        </c:manualLayout>
      </c:layout>
      <c:scatterChart>
        <c:scatterStyle val="smoothMarker"/>
        <c:ser>
          <c:idx val="0"/>
          <c:order val="0"/>
          <c:spPr>
            <a:ln>
              <a:solidFill>
                <a:prstClr val="white"/>
              </a:solidFill>
            </a:ln>
          </c:spPr>
          <c:marker>
            <c:spPr>
              <a:solidFill>
                <a:schemeClr val="bg1"/>
              </a:solidFill>
            </c:spPr>
          </c:marker>
          <c:xVal>
            <c:numRef>
              <c:f>'Lost Creek'!$F$8:$F$30</c:f>
              <c:numCache>
                <c:formatCode>General</c:formatCode>
                <c:ptCount val="23"/>
                <c:pt idx="0">
                  <c:v>1978</c:v>
                </c:pt>
                <c:pt idx="1">
                  <c:v>1980</c:v>
                </c:pt>
                <c:pt idx="2">
                  <c:v>1981</c:v>
                </c:pt>
                <c:pt idx="3">
                  <c:v>1982</c:v>
                </c:pt>
                <c:pt idx="4">
                  <c:v>1983</c:v>
                </c:pt>
                <c:pt idx="5">
                  <c:v>1984</c:v>
                </c:pt>
                <c:pt idx="6">
                  <c:v>1985</c:v>
                </c:pt>
                <c:pt idx="7">
                  <c:v>1986</c:v>
                </c:pt>
                <c:pt idx="8">
                  <c:v>1988</c:v>
                </c:pt>
                <c:pt idx="9">
                  <c:v>1989</c:v>
                </c:pt>
                <c:pt idx="10">
                  <c:v>1991</c:v>
                </c:pt>
                <c:pt idx="11">
                  <c:v>1992</c:v>
                </c:pt>
                <c:pt idx="12">
                  <c:v>1994</c:v>
                </c:pt>
                <c:pt idx="13">
                  <c:v>1995</c:v>
                </c:pt>
                <c:pt idx="14">
                  <c:v>1996</c:v>
                </c:pt>
                <c:pt idx="15">
                  <c:v>1997</c:v>
                </c:pt>
                <c:pt idx="16">
                  <c:v>1998</c:v>
                </c:pt>
                <c:pt idx="17">
                  <c:v>1999</c:v>
                </c:pt>
                <c:pt idx="18">
                  <c:v>2000</c:v>
                </c:pt>
                <c:pt idx="19">
                  <c:v>2001</c:v>
                </c:pt>
                <c:pt idx="20">
                  <c:v>2006</c:v>
                </c:pt>
                <c:pt idx="21">
                  <c:v>2007</c:v>
                </c:pt>
                <c:pt idx="22">
                  <c:v>2008</c:v>
                </c:pt>
              </c:numCache>
            </c:numRef>
          </c:xVal>
          <c:yVal>
            <c:numRef>
              <c:f>'Lost Creek'!$G$8:$G$30</c:f>
              <c:numCache>
                <c:formatCode>General</c:formatCode>
                <c:ptCount val="23"/>
                <c:pt idx="0">
                  <c:v>138</c:v>
                </c:pt>
                <c:pt idx="1">
                  <c:v>143</c:v>
                </c:pt>
                <c:pt idx="2">
                  <c:v>131</c:v>
                </c:pt>
                <c:pt idx="3">
                  <c:v>149</c:v>
                </c:pt>
                <c:pt idx="4">
                  <c:v>163</c:v>
                </c:pt>
                <c:pt idx="5">
                  <c:v>195</c:v>
                </c:pt>
                <c:pt idx="6">
                  <c:v>228</c:v>
                </c:pt>
                <c:pt idx="7">
                  <c:v>243</c:v>
                </c:pt>
                <c:pt idx="8">
                  <c:v>331</c:v>
                </c:pt>
                <c:pt idx="9">
                  <c:v>361</c:v>
                </c:pt>
                <c:pt idx="10">
                  <c:v>311</c:v>
                </c:pt>
                <c:pt idx="11">
                  <c:v>144</c:v>
                </c:pt>
                <c:pt idx="12">
                  <c:v>116</c:v>
                </c:pt>
                <c:pt idx="13">
                  <c:v>126</c:v>
                </c:pt>
                <c:pt idx="14">
                  <c:v>123</c:v>
                </c:pt>
                <c:pt idx="15">
                  <c:v>130</c:v>
                </c:pt>
                <c:pt idx="16">
                  <c:v>90</c:v>
                </c:pt>
                <c:pt idx="17">
                  <c:v>159</c:v>
                </c:pt>
                <c:pt idx="18">
                  <c:v>165</c:v>
                </c:pt>
                <c:pt idx="19">
                  <c:v>159</c:v>
                </c:pt>
                <c:pt idx="20">
                  <c:v>303</c:v>
                </c:pt>
                <c:pt idx="21">
                  <c:v>298</c:v>
                </c:pt>
                <c:pt idx="22">
                  <c:v>314</c:v>
                </c:pt>
              </c:numCache>
            </c:numRef>
          </c:yVal>
          <c:smooth val="1"/>
        </c:ser>
        <c:axId val="73300992"/>
        <c:axId val="73307264"/>
      </c:scatterChart>
      <c:valAx>
        <c:axId val="73300992"/>
        <c:scaling>
          <c:orientation val="minMax"/>
          <c:max val="2008"/>
          <c:min val="1978"/>
        </c:scaling>
        <c:axPos val="b"/>
        <c:numFmt formatCode="General" sourceLinked="1"/>
        <c:tickLblPos val="nextTo"/>
        <c:txPr>
          <a:bodyPr/>
          <a:lstStyle/>
          <a:p>
            <a:pPr>
              <a:defRPr sz="1300" b="1"/>
            </a:pPr>
            <a:endParaRPr lang="en-US"/>
          </a:p>
        </c:txPr>
        <c:crossAx val="73307264"/>
        <c:crosses val="autoZero"/>
        <c:crossBetween val="midCat"/>
        <c:majorUnit val="3"/>
      </c:valAx>
      <c:valAx>
        <c:axId val="73307264"/>
        <c:scaling>
          <c:orientation val="minMax"/>
        </c:scaling>
        <c:axPos val="l"/>
        <c:numFmt formatCode="General" sourceLinked="1"/>
        <c:tickLblPos val="nextTo"/>
        <c:txPr>
          <a:bodyPr/>
          <a:lstStyle/>
          <a:p>
            <a:pPr>
              <a:defRPr sz="1300" b="1"/>
            </a:pPr>
            <a:endParaRPr lang="en-US"/>
          </a:p>
        </c:txPr>
        <c:crossAx val="73300992"/>
        <c:crosses val="autoZero"/>
        <c:crossBetween val="midCat"/>
      </c:valAx>
      <c:spPr>
        <a:solidFill>
          <a:schemeClr val="accent4">
            <a:lumMod val="60000"/>
            <a:lumOff val="40000"/>
          </a:schemeClr>
        </a:solidFill>
        <a:ln w="25400">
          <a:noFill/>
        </a:ln>
      </c:spPr>
    </c:plotArea>
    <c:plotVisOnly val="1"/>
  </c:chart>
  <c:spPr>
    <a:ln>
      <a:noFill/>
    </a:ln>
  </c:spPr>
  <c:externalData r:id="rId1"/>
</c:chartSpace>
</file>

<file path=ppt/charts/chart4.xml><?xml version="1.0" encoding="utf-8"?>
<c:chartSpace xmlns:c="http://schemas.openxmlformats.org/drawingml/2006/chart" xmlns:a="http://schemas.openxmlformats.org/drawingml/2006/main" xmlns:r="http://schemas.openxmlformats.org/officeDocument/2006/relationships">
  <c:date1904 val="1"/>
  <c:lang val="en-US"/>
  <c:chart>
    <c:autoTitleDeleted val="1"/>
    <c:plotArea>
      <c:layout/>
      <c:scatterChart>
        <c:scatterStyle val="smoothMarker"/>
        <c:ser>
          <c:idx val="4"/>
          <c:order val="0"/>
          <c:tx>
            <c:strRef>
              <c:f>'Highland page 202'!$G$5</c:f>
              <c:strCache>
                <c:ptCount val="1"/>
                <c:pt idx="0">
                  <c:v>Total Number of Bighorns Observed</c:v>
                </c:pt>
              </c:strCache>
            </c:strRef>
          </c:tx>
          <c:spPr>
            <a:ln w="47625">
              <a:solidFill>
                <a:srgbClr val="C00000"/>
              </a:solidFill>
            </a:ln>
          </c:spPr>
          <c:marker>
            <c:symbol val="square"/>
            <c:size val="7"/>
            <c:spPr>
              <a:solidFill>
                <a:srgbClr val="C00000"/>
              </a:solidFill>
            </c:spPr>
          </c:marker>
          <c:xVal>
            <c:numRef>
              <c:f>'Highland page 202'!$AA$4:$AA$37</c:f>
              <c:numCache>
                <c:formatCode>General</c:formatCode>
                <c:ptCount val="34"/>
                <c:pt idx="0">
                  <c:v>1972</c:v>
                </c:pt>
                <c:pt idx="1">
                  <c:v>1973</c:v>
                </c:pt>
                <c:pt idx="2">
                  <c:v>1974</c:v>
                </c:pt>
                <c:pt idx="3">
                  <c:v>1975</c:v>
                </c:pt>
                <c:pt idx="4">
                  <c:v>1976</c:v>
                </c:pt>
                <c:pt idx="5">
                  <c:v>1977</c:v>
                </c:pt>
                <c:pt idx="6">
                  <c:v>1978</c:v>
                </c:pt>
                <c:pt idx="7">
                  <c:v>1979</c:v>
                </c:pt>
                <c:pt idx="8">
                  <c:v>1980</c:v>
                </c:pt>
                <c:pt idx="9">
                  <c:v>1981</c:v>
                </c:pt>
                <c:pt idx="10">
                  <c:v>1982</c:v>
                </c:pt>
                <c:pt idx="11">
                  <c:v>1983</c:v>
                </c:pt>
                <c:pt idx="12">
                  <c:v>1984</c:v>
                </c:pt>
                <c:pt idx="13">
                  <c:v>1985</c:v>
                </c:pt>
                <c:pt idx="14">
                  <c:v>1986</c:v>
                </c:pt>
                <c:pt idx="15">
                  <c:v>1987</c:v>
                </c:pt>
                <c:pt idx="16">
                  <c:v>1988</c:v>
                </c:pt>
                <c:pt idx="17">
                  <c:v>1989</c:v>
                </c:pt>
                <c:pt idx="18">
                  <c:v>1990</c:v>
                </c:pt>
                <c:pt idx="19">
                  <c:v>1991</c:v>
                </c:pt>
                <c:pt idx="20">
                  <c:v>1992</c:v>
                </c:pt>
                <c:pt idx="21">
                  <c:v>1994</c:v>
                </c:pt>
                <c:pt idx="22">
                  <c:v>1995</c:v>
                </c:pt>
                <c:pt idx="23">
                  <c:v>1996</c:v>
                </c:pt>
                <c:pt idx="24">
                  <c:v>1997</c:v>
                </c:pt>
                <c:pt idx="25">
                  <c:v>1998</c:v>
                </c:pt>
                <c:pt idx="26">
                  <c:v>2005</c:v>
                </c:pt>
                <c:pt idx="27">
                  <c:v>2006</c:v>
                </c:pt>
                <c:pt idx="28">
                  <c:v>2007</c:v>
                </c:pt>
                <c:pt idx="29">
                  <c:v>2008</c:v>
                </c:pt>
                <c:pt idx="30">
                  <c:v>2009</c:v>
                </c:pt>
                <c:pt idx="31">
                  <c:v>2010</c:v>
                </c:pt>
                <c:pt idx="32">
                  <c:v>2011</c:v>
                </c:pt>
                <c:pt idx="33">
                  <c:v>2012</c:v>
                </c:pt>
              </c:numCache>
            </c:numRef>
          </c:xVal>
          <c:yVal>
            <c:numRef>
              <c:f>'Highland page 202'!$AF$4:$AF$37</c:f>
              <c:numCache>
                <c:formatCode>General</c:formatCode>
                <c:ptCount val="34"/>
                <c:pt idx="0">
                  <c:v>54</c:v>
                </c:pt>
                <c:pt idx="1">
                  <c:v>34</c:v>
                </c:pt>
                <c:pt idx="2">
                  <c:v>35</c:v>
                </c:pt>
                <c:pt idx="3">
                  <c:v>24</c:v>
                </c:pt>
                <c:pt idx="4">
                  <c:v>24</c:v>
                </c:pt>
                <c:pt idx="5">
                  <c:v>46</c:v>
                </c:pt>
                <c:pt idx="6">
                  <c:v>18</c:v>
                </c:pt>
                <c:pt idx="7">
                  <c:v>71</c:v>
                </c:pt>
                <c:pt idx="8">
                  <c:v>70</c:v>
                </c:pt>
                <c:pt idx="9">
                  <c:v>114</c:v>
                </c:pt>
                <c:pt idx="10">
                  <c:v>115</c:v>
                </c:pt>
                <c:pt idx="11">
                  <c:v>127</c:v>
                </c:pt>
                <c:pt idx="12">
                  <c:v>158</c:v>
                </c:pt>
                <c:pt idx="13">
                  <c:v>139</c:v>
                </c:pt>
                <c:pt idx="14">
                  <c:v>174</c:v>
                </c:pt>
                <c:pt idx="15">
                  <c:v>158</c:v>
                </c:pt>
                <c:pt idx="16">
                  <c:v>178</c:v>
                </c:pt>
                <c:pt idx="17">
                  <c:v>193</c:v>
                </c:pt>
                <c:pt idx="18">
                  <c:v>198</c:v>
                </c:pt>
                <c:pt idx="19">
                  <c:v>261</c:v>
                </c:pt>
                <c:pt idx="20">
                  <c:v>316</c:v>
                </c:pt>
                <c:pt idx="21">
                  <c:v>320</c:v>
                </c:pt>
                <c:pt idx="22">
                  <c:v>46</c:v>
                </c:pt>
                <c:pt idx="23">
                  <c:v>18</c:v>
                </c:pt>
                <c:pt idx="24">
                  <c:v>32</c:v>
                </c:pt>
                <c:pt idx="25">
                  <c:v>35</c:v>
                </c:pt>
                <c:pt idx="26">
                  <c:v>27</c:v>
                </c:pt>
                <c:pt idx="27">
                  <c:v>12</c:v>
                </c:pt>
                <c:pt idx="28">
                  <c:v>12</c:v>
                </c:pt>
                <c:pt idx="29">
                  <c:v>6</c:v>
                </c:pt>
                <c:pt idx="30">
                  <c:v>25</c:v>
                </c:pt>
                <c:pt idx="31">
                  <c:v>40</c:v>
                </c:pt>
                <c:pt idx="32">
                  <c:v>31</c:v>
                </c:pt>
                <c:pt idx="33">
                  <c:v>36</c:v>
                </c:pt>
              </c:numCache>
            </c:numRef>
          </c:yVal>
          <c:smooth val="1"/>
        </c:ser>
        <c:axId val="73312512"/>
        <c:axId val="77005184"/>
      </c:scatterChart>
      <c:valAx>
        <c:axId val="73312512"/>
        <c:scaling>
          <c:orientation val="minMax"/>
          <c:max val="2012"/>
          <c:min val="1972"/>
        </c:scaling>
        <c:axPos val="b"/>
        <c:numFmt formatCode="General" sourceLinked="1"/>
        <c:tickLblPos val="nextTo"/>
        <c:spPr>
          <a:ln>
            <a:solidFill>
              <a:schemeClr val="bg1"/>
            </a:solidFill>
          </a:ln>
        </c:spPr>
        <c:crossAx val="77005184"/>
        <c:crosses val="autoZero"/>
        <c:crossBetween val="midCat"/>
        <c:majorUnit val="4"/>
      </c:valAx>
      <c:valAx>
        <c:axId val="77005184"/>
        <c:scaling>
          <c:orientation val="minMax"/>
        </c:scaling>
        <c:axPos val="l"/>
        <c:numFmt formatCode="General" sourceLinked="1"/>
        <c:tickLblPos val="nextTo"/>
        <c:spPr>
          <a:ln>
            <a:solidFill>
              <a:prstClr val="black"/>
            </a:solidFill>
          </a:ln>
        </c:spPr>
        <c:crossAx val="73312512"/>
        <c:crosses val="autoZero"/>
        <c:crossBetween val="midCat"/>
      </c:valAx>
      <c:spPr>
        <a:solidFill>
          <a:prstClr val="white"/>
        </a:solidFill>
        <a:ln>
          <a:noFill/>
        </a:ln>
      </c:spPr>
    </c:plotArea>
    <c:plotVisOnly val="1"/>
  </c:chart>
  <c:spPr>
    <a:noFill/>
  </c:spPr>
  <c:txPr>
    <a:bodyPr/>
    <a:lstStyle/>
    <a:p>
      <a:pPr>
        <a:defRPr sz="1300" b="1">
          <a:solidFill>
            <a:schemeClr val="bg1"/>
          </a:solidFill>
        </a:defRPr>
      </a:pPr>
      <a:endParaRPr lang="en-US"/>
    </a:p>
  </c:txPr>
  <c:externalData r:id="rId1"/>
</c:chartSpace>
</file>

<file path=ppt/charts/chart5.xml><?xml version="1.0" encoding="utf-8"?>
<c:chartSpace xmlns:c="http://schemas.openxmlformats.org/drawingml/2006/chart" xmlns:a="http://schemas.openxmlformats.org/drawingml/2006/main" xmlns:r="http://schemas.openxmlformats.org/officeDocument/2006/relationships">
  <c:date1904 val="1"/>
  <c:lang val="en-US"/>
  <c:chart>
    <c:plotArea>
      <c:layout>
        <c:manualLayout>
          <c:layoutTarget val="inner"/>
          <c:xMode val="edge"/>
          <c:yMode val="edge"/>
          <c:x val="8.3922440729392256E-2"/>
          <c:y val="3.6735928842228052E-2"/>
          <c:w val="0.86314383115903937"/>
          <c:h val="0.84463801399825311"/>
        </c:manualLayout>
      </c:layout>
      <c:scatterChart>
        <c:scatterStyle val="smoothMarker"/>
        <c:ser>
          <c:idx val="0"/>
          <c:order val="0"/>
          <c:spPr>
            <a:ln>
              <a:solidFill>
                <a:prstClr val="white"/>
              </a:solidFill>
            </a:ln>
          </c:spPr>
          <c:marker>
            <c:spPr>
              <a:solidFill>
                <a:sysClr val="window" lastClr="FFFFFF"/>
              </a:solidFill>
            </c:spPr>
          </c:marker>
          <c:xVal>
            <c:numRef>
              <c:f>'Elkhorn page 208'!$N$2:$N$13</c:f>
              <c:numCache>
                <c:formatCode>General</c:formatCode>
                <c:ptCount val="12"/>
                <c:pt idx="0">
                  <c:v>2001</c:v>
                </c:pt>
                <c:pt idx="1">
                  <c:v>2002</c:v>
                </c:pt>
                <c:pt idx="2">
                  <c:v>2003</c:v>
                </c:pt>
                <c:pt idx="3">
                  <c:v>2004</c:v>
                </c:pt>
                <c:pt idx="4">
                  <c:v>2005</c:v>
                </c:pt>
                <c:pt idx="5">
                  <c:v>2006</c:v>
                </c:pt>
                <c:pt idx="6">
                  <c:v>2007</c:v>
                </c:pt>
                <c:pt idx="7">
                  <c:v>2008</c:v>
                </c:pt>
                <c:pt idx="8">
                  <c:v>2009</c:v>
                </c:pt>
                <c:pt idx="9">
                  <c:v>2010</c:v>
                </c:pt>
                <c:pt idx="10">
                  <c:v>2011</c:v>
                </c:pt>
                <c:pt idx="11">
                  <c:v>2012</c:v>
                </c:pt>
              </c:numCache>
            </c:numRef>
          </c:xVal>
          <c:yVal>
            <c:numRef>
              <c:f>'Elkhorn page 208'!$O$2:$O$13</c:f>
              <c:numCache>
                <c:formatCode>General</c:formatCode>
                <c:ptCount val="12"/>
                <c:pt idx="0">
                  <c:v>106</c:v>
                </c:pt>
                <c:pt idx="1">
                  <c:v>82</c:v>
                </c:pt>
                <c:pt idx="2">
                  <c:v>144</c:v>
                </c:pt>
                <c:pt idx="3">
                  <c:v>132</c:v>
                </c:pt>
                <c:pt idx="4">
                  <c:v>163</c:v>
                </c:pt>
                <c:pt idx="5">
                  <c:v>162</c:v>
                </c:pt>
                <c:pt idx="6">
                  <c:v>198</c:v>
                </c:pt>
                <c:pt idx="7">
                  <c:v>19</c:v>
                </c:pt>
                <c:pt idx="8">
                  <c:v>26</c:v>
                </c:pt>
                <c:pt idx="9">
                  <c:v>11</c:v>
                </c:pt>
                <c:pt idx="10">
                  <c:v>6</c:v>
                </c:pt>
                <c:pt idx="11">
                  <c:v>12</c:v>
                </c:pt>
              </c:numCache>
            </c:numRef>
          </c:yVal>
          <c:smooth val="1"/>
        </c:ser>
        <c:axId val="76968320"/>
        <c:axId val="76970240"/>
      </c:scatterChart>
      <c:valAx>
        <c:axId val="76968320"/>
        <c:scaling>
          <c:orientation val="minMax"/>
          <c:max val="2012"/>
          <c:min val="2001"/>
        </c:scaling>
        <c:axPos val="b"/>
        <c:numFmt formatCode="General" sourceLinked="1"/>
        <c:tickLblPos val="nextTo"/>
        <c:txPr>
          <a:bodyPr/>
          <a:lstStyle/>
          <a:p>
            <a:pPr>
              <a:defRPr sz="1300" b="1"/>
            </a:pPr>
            <a:endParaRPr lang="en-US"/>
          </a:p>
        </c:txPr>
        <c:crossAx val="76970240"/>
        <c:crosses val="autoZero"/>
        <c:crossBetween val="midCat"/>
        <c:majorUnit val="1"/>
      </c:valAx>
      <c:valAx>
        <c:axId val="76970240"/>
        <c:scaling>
          <c:orientation val="minMax"/>
        </c:scaling>
        <c:axPos val="l"/>
        <c:numFmt formatCode="General" sourceLinked="1"/>
        <c:tickLblPos val="nextTo"/>
        <c:txPr>
          <a:bodyPr/>
          <a:lstStyle/>
          <a:p>
            <a:pPr>
              <a:defRPr sz="1300" b="1"/>
            </a:pPr>
            <a:endParaRPr lang="en-US"/>
          </a:p>
        </c:txPr>
        <c:crossAx val="76968320"/>
        <c:crosses val="autoZero"/>
        <c:crossBetween val="midCat"/>
      </c:valAx>
      <c:spPr>
        <a:gradFill>
          <a:gsLst>
            <a:gs pos="0">
              <a:srgbClr val="DDEBCF"/>
            </a:gs>
            <a:gs pos="50000">
              <a:srgbClr val="9CB86E"/>
            </a:gs>
            <a:gs pos="100000">
              <a:srgbClr val="156B13"/>
            </a:gs>
          </a:gsLst>
          <a:lin ang="5400000" scaled="0"/>
        </a:gradFill>
      </c:spPr>
    </c:plotArea>
    <c:plotVisOnly val="1"/>
  </c:chart>
  <c:spPr>
    <a:ln>
      <a:noFill/>
    </a:ln>
  </c:spPr>
  <c:externalData r:id="rId1"/>
</c:chartSpace>
</file>

<file path=ppt/charts/chart6.xml><?xml version="1.0" encoding="utf-8"?>
<c:chartSpace xmlns:c="http://schemas.openxmlformats.org/drawingml/2006/chart" xmlns:a="http://schemas.openxmlformats.org/drawingml/2006/main" xmlns:r="http://schemas.openxmlformats.org/officeDocument/2006/relationships">
  <c:date1904 val="1"/>
  <c:lang val="en-US"/>
  <c:chart>
    <c:autoTitleDeleted val="1"/>
    <c:plotArea>
      <c:layout/>
      <c:scatterChart>
        <c:scatterStyle val="smoothMarker"/>
        <c:ser>
          <c:idx val="4"/>
          <c:order val="0"/>
          <c:tx>
            <c:strRef>
              <c:f>'S rocky mnt front'!$G$2</c:f>
              <c:strCache>
                <c:ptCount val="1"/>
                <c:pt idx="0">
                  <c:v>Number of Bighorn Sheep Observed</c:v>
                </c:pt>
              </c:strCache>
            </c:strRef>
          </c:tx>
          <c:xVal>
            <c:numRef>
              <c:f>'S rocky mnt front'!$B$3:$B$48</c:f>
              <c:numCache>
                <c:formatCode>General</c:formatCode>
                <c:ptCount val="46"/>
                <c:pt idx="0">
                  <c:v>1955</c:v>
                </c:pt>
                <c:pt idx="1">
                  <c:v>1957</c:v>
                </c:pt>
                <c:pt idx="2">
                  <c:v>1958</c:v>
                </c:pt>
                <c:pt idx="3">
                  <c:v>1959</c:v>
                </c:pt>
                <c:pt idx="4">
                  <c:v>1960</c:v>
                </c:pt>
                <c:pt idx="5">
                  <c:v>1961</c:v>
                </c:pt>
                <c:pt idx="6">
                  <c:v>1967</c:v>
                </c:pt>
                <c:pt idx="7">
                  <c:v>1969</c:v>
                </c:pt>
                <c:pt idx="8">
                  <c:v>1970</c:v>
                </c:pt>
                <c:pt idx="9">
                  <c:v>1972</c:v>
                </c:pt>
                <c:pt idx="10">
                  <c:v>1973</c:v>
                </c:pt>
                <c:pt idx="11">
                  <c:v>1974</c:v>
                </c:pt>
                <c:pt idx="12">
                  <c:v>1975</c:v>
                </c:pt>
                <c:pt idx="13">
                  <c:v>1976</c:v>
                </c:pt>
                <c:pt idx="14">
                  <c:v>1978</c:v>
                </c:pt>
                <c:pt idx="15">
                  <c:v>1979</c:v>
                </c:pt>
                <c:pt idx="16">
                  <c:v>1980</c:v>
                </c:pt>
                <c:pt idx="17">
                  <c:v>1981</c:v>
                </c:pt>
                <c:pt idx="18">
                  <c:v>1982</c:v>
                </c:pt>
                <c:pt idx="19">
                  <c:v>1983</c:v>
                </c:pt>
                <c:pt idx="20">
                  <c:v>1984</c:v>
                </c:pt>
                <c:pt idx="21">
                  <c:v>1985</c:v>
                </c:pt>
                <c:pt idx="22">
                  <c:v>1986</c:v>
                </c:pt>
                <c:pt idx="23">
                  <c:v>1988</c:v>
                </c:pt>
                <c:pt idx="24">
                  <c:v>1989</c:v>
                </c:pt>
                <c:pt idx="25">
                  <c:v>1990</c:v>
                </c:pt>
                <c:pt idx="26">
                  <c:v>1991</c:v>
                </c:pt>
                <c:pt idx="27">
                  <c:v>1992</c:v>
                </c:pt>
                <c:pt idx="28">
                  <c:v>1995</c:v>
                </c:pt>
                <c:pt idx="29">
                  <c:v>1996</c:v>
                </c:pt>
                <c:pt idx="30">
                  <c:v>1997</c:v>
                </c:pt>
                <c:pt idx="31">
                  <c:v>1998</c:v>
                </c:pt>
                <c:pt idx="32">
                  <c:v>1999</c:v>
                </c:pt>
                <c:pt idx="33">
                  <c:v>2000</c:v>
                </c:pt>
                <c:pt idx="34">
                  <c:v>2001</c:v>
                </c:pt>
                <c:pt idx="35">
                  <c:v>2002</c:v>
                </c:pt>
                <c:pt idx="36">
                  <c:v>2003</c:v>
                </c:pt>
                <c:pt idx="37">
                  <c:v>2004</c:v>
                </c:pt>
                <c:pt idx="38">
                  <c:v>2005</c:v>
                </c:pt>
                <c:pt idx="39">
                  <c:v>2006</c:v>
                </c:pt>
                <c:pt idx="40">
                  <c:v>2007</c:v>
                </c:pt>
                <c:pt idx="41">
                  <c:v>2008</c:v>
                </c:pt>
                <c:pt idx="42">
                  <c:v>2009</c:v>
                </c:pt>
                <c:pt idx="43">
                  <c:v>2010</c:v>
                </c:pt>
                <c:pt idx="44">
                  <c:v>2011</c:v>
                </c:pt>
                <c:pt idx="45">
                  <c:v>2012</c:v>
                </c:pt>
              </c:numCache>
            </c:numRef>
          </c:xVal>
          <c:yVal>
            <c:numRef>
              <c:f>'S rocky mnt front'!$G$3:$G$48</c:f>
              <c:numCache>
                <c:formatCode>General</c:formatCode>
                <c:ptCount val="46"/>
                <c:pt idx="0">
                  <c:v>132</c:v>
                </c:pt>
                <c:pt idx="1">
                  <c:v>143</c:v>
                </c:pt>
                <c:pt idx="2">
                  <c:v>162</c:v>
                </c:pt>
                <c:pt idx="3">
                  <c:v>95</c:v>
                </c:pt>
                <c:pt idx="4">
                  <c:v>50</c:v>
                </c:pt>
                <c:pt idx="5">
                  <c:v>118</c:v>
                </c:pt>
                <c:pt idx="6">
                  <c:v>70</c:v>
                </c:pt>
                <c:pt idx="7">
                  <c:v>160</c:v>
                </c:pt>
                <c:pt idx="8">
                  <c:v>201</c:v>
                </c:pt>
                <c:pt idx="9">
                  <c:v>178</c:v>
                </c:pt>
                <c:pt idx="10">
                  <c:v>160</c:v>
                </c:pt>
                <c:pt idx="11">
                  <c:v>246</c:v>
                </c:pt>
                <c:pt idx="12">
                  <c:v>214</c:v>
                </c:pt>
                <c:pt idx="13">
                  <c:v>165</c:v>
                </c:pt>
                <c:pt idx="14">
                  <c:v>179</c:v>
                </c:pt>
                <c:pt idx="15">
                  <c:v>157</c:v>
                </c:pt>
                <c:pt idx="16">
                  <c:v>202</c:v>
                </c:pt>
                <c:pt idx="17">
                  <c:v>235</c:v>
                </c:pt>
                <c:pt idx="18">
                  <c:v>233</c:v>
                </c:pt>
                <c:pt idx="19">
                  <c:v>78</c:v>
                </c:pt>
                <c:pt idx="20">
                  <c:v>152</c:v>
                </c:pt>
                <c:pt idx="21">
                  <c:v>231</c:v>
                </c:pt>
                <c:pt idx="22">
                  <c:v>214</c:v>
                </c:pt>
                <c:pt idx="23">
                  <c:v>229</c:v>
                </c:pt>
                <c:pt idx="24">
                  <c:v>288</c:v>
                </c:pt>
                <c:pt idx="25">
                  <c:v>197</c:v>
                </c:pt>
                <c:pt idx="26">
                  <c:v>158</c:v>
                </c:pt>
                <c:pt idx="27">
                  <c:v>222</c:v>
                </c:pt>
                <c:pt idx="28">
                  <c:v>184</c:v>
                </c:pt>
                <c:pt idx="29">
                  <c:v>179</c:v>
                </c:pt>
                <c:pt idx="30">
                  <c:v>133</c:v>
                </c:pt>
                <c:pt idx="31">
                  <c:v>206</c:v>
                </c:pt>
                <c:pt idx="32">
                  <c:v>262</c:v>
                </c:pt>
                <c:pt idx="33">
                  <c:v>205</c:v>
                </c:pt>
                <c:pt idx="34">
                  <c:v>204</c:v>
                </c:pt>
                <c:pt idx="35">
                  <c:v>158</c:v>
                </c:pt>
                <c:pt idx="36">
                  <c:v>254</c:v>
                </c:pt>
                <c:pt idx="37">
                  <c:v>295</c:v>
                </c:pt>
                <c:pt idx="38">
                  <c:v>340</c:v>
                </c:pt>
                <c:pt idx="39">
                  <c:v>271</c:v>
                </c:pt>
                <c:pt idx="40">
                  <c:v>215</c:v>
                </c:pt>
                <c:pt idx="41">
                  <c:v>294</c:v>
                </c:pt>
                <c:pt idx="42">
                  <c:v>273</c:v>
                </c:pt>
                <c:pt idx="43">
                  <c:v>196</c:v>
                </c:pt>
                <c:pt idx="44">
                  <c:v>156</c:v>
                </c:pt>
                <c:pt idx="45">
                  <c:v>161</c:v>
                </c:pt>
              </c:numCache>
            </c:numRef>
          </c:yVal>
          <c:smooth val="1"/>
        </c:ser>
        <c:axId val="77252864"/>
        <c:axId val="77262848"/>
      </c:scatterChart>
      <c:valAx>
        <c:axId val="77252864"/>
        <c:scaling>
          <c:orientation val="minMax"/>
          <c:max val="2012"/>
          <c:min val="1955"/>
        </c:scaling>
        <c:axPos val="b"/>
        <c:numFmt formatCode="General" sourceLinked="1"/>
        <c:tickLblPos val="nextTo"/>
        <c:txPr>
          <a:bodyPr/>
          <a:lstStyle/>
          <a:p>
            <a:pPr>
              <a:defRPr sz="1300" b="1"/>
            </a:pPr>
            <a:endParaRPr lang="en-US"/>
          </a:p>
        </c:txPr>
        <c:crossAx val="77262848"/>
        <c:crosses val="autoZero"/>
        <c:crossBetween val="midCat"/>
        <c:majorUnit val="4"/>
      </c:valAx>
      <c:valAx>
        <c:axId val="77262848"/>
        <c:scaling>
          <c:orientation val="minMax"/>
          <c:max val="350"/>
          <c:min val="0"/>
        </c:scaling>
        <c:axPos val="l"/>
        <c:numFmt formatCode="General" sourceLinked="1"/>
        <c:tickLblPos val="nextTo"/>
        <c:txPr>
          <a:bodyPr/>
          <a:lstStyle/>
          <a:p>
            <a:pPr>
              <a:defRPr sz="1300" b="1"/>
            </a:pPr>
            <a:endParaRPr lang="en-US"/>
          </a:p>
        </c:txPr>
        <c:crossAx val="77252864"/>
        <c:crosses val="autoZero"/>
        <c:crossBetween val="midCat"/>
      </c:valAx>
      <c:spPr>
        <a:solidFill>
          <a:srgbClr val="852742"/>
        </a:solidFill>
      </c:spPr>
    </c:plotArea>
    <c:plotVisOnly val="1"/>
  </c:chart>
  <c:spPr>
    <a:ln>
      <a:noFill/>
    </a:ln>
  </c:spPr>
  <c:externalData r:id="rId1"/>
</c:chartSpace>
</file>

<file path=ppt/charts/chart7.xml><?xml version="1.0" encoding="utf-8"?>
<c:chartSpace xmlns:c="http://schemas.openxmlformats.org/drawingml/2006/chart" xmlns:a="http://schemas.openxmlformats.org/drawingml/2006/main" xmlns:r="http://schemas.openxmlformats.org/officeDocument/2006/relationships">
  <c:date1904 val="1"/>
  <c:lang val="en-US"/>
  <c:chart>
    <c:autoTitleDeleted val="1"/>
    <c:plotArea>
      <c:layout/>
      <c:scatterChart>
        <c:scatterStyle val="smoothMarker"/>
        <c:ser>
          <c:idx val="4"/>
          <c:order val="0"/>
          <c:tx>
            <c:strRef>
              <c:f>'S rocky mnt front'!$G$2</c:f>
              <c:strCache>
                <c:ptCount val="1"/>
                <c:pt idx="0">
                  <c:v>Number of Bighorn Sheep Observed</c:v>
                </c:pt>
              </c:strCache>
            </c:strRef>
          </c:tx>
          <c:xVal>
            <c:numRef>
              <c:f>'S rocky mnt front'!$B$3:$B$48</c:f>
              <c:numCache>
                <c:formatCode>General</c:formatCode>
                <c:ptCount val="46"/>
                <c:pt idx="0">
                  <c:v>1955</c:v>
                </c:pt>
                <c:pt idx="1">
                  <c:v>1957</c:v>
                </c:pt>
                <c:pt idx="2">
                  <c:v>1958</c:v>
                </c:pt>
                <c:pt idx="3">
                  <c:v>1959</c:v>
                </c:pt>
                <c:pt idx="4">
                  <c:v>1960</c:v>
                </c:pt>
                <c:pt idx="5">
                  <c:v>1961</c:v>
                </c:pt>
                <c:pt idx="6">
                  <c:v>1967</c:v>
                </c:pt>
                <c:pt idx="7">
                  <c:v>1969</c:v>
                </c:pt>
                <c:pt idx="8">
                  <c:v>1970</c:v>
                </c:pt>
                <c:pt idx="9">
                  <c:v>1972</c:v>
                </c:pt>
                <c:pt idx="10">
                  <c:v>1973</c:v>
                </c:pt>
                <c:pt idx="11">
                  <c:v>1974</c:v>
                </c:pt>
                <c:pt idx="12">
                  <c:v>1975</c:v>
                </c:pt>
                <c:pt idx="13">
                  <c:v>1976</c:v>
                </c:pt>
                <c:pt idx="14">
                  <c:v>1978</c:v>
                </c:pt>
                <c:pt idx="15">
                  <c:v>1979</c:v>
                </c:pt>
                <c:pt idx="16">
                  <c:v>1980</c:v>
                </c:pt>
                <c:pt idx="17">
                  <c:v>1981</c:v>
                </c:pt>
                <c:pt idx="18">
                  <c:v>1982</c:v>
                </c:pt>
                <c:pt idx="19">
                  <c:v>1983</c:v>
                </c:pt>
                <c:pt idx="20">
                  <c:v>1984</c:v>
                </c:pt>
                <c:pt idx="21">
                  <c:v>1985</c:v>
                </c:pt>
                <c:pt idx="22">
                  <c:v>1986</c:v>
                </c:pt>
                <c:pt idx="23">
                  <c:v>1988</c:v>
                </c:pt>
                <c:pt idx="24">
                  <c:v>1989</c:v>
                </c:pt>
                <c:pt idx="25">
                  <c:v>1990</c:v>
                </c:pt>
                <c:pt idx="26">
                  <c:v>1991</c:v>
                </c:pt>
                <c:pt idx="27">
                  <c:v>1992</c:v>
                </c:pt>
                <c:pt idx="28">
                  <c:v>1995</c:v>
                </c:pt>
                <c:pt idx="29">
                  <c:v>1996</c:v>
                </c:pt>
                <c:pt idx="30">
                  <c:v>1997</c:v>
                </c:pt>
                <c:pt idx="31">
                  <c:v>1998</c:v>
                </c:pt>
                <c:pt idx="32">
                  <c:v>1999</c:v>
                </c:pt>
                <c:pt idx="33">
                  <c:v>2000</c:v>
                </c:pt>
                <c:pt idx="34">
                  <c:v>2001</c:v>
                </c:pt>
                <c:pt idx="35">
                  <c:v>2002</c:v>
                </c:pt>
                <c:pt idx="36">
                  <c:v>2003</c:v>
                </c:pt>
                <c:pt idx="37">
                  <c:v>2004</c:v>
                </c:pt>
                <c:pt idx="38">
                  <c:v>2005</c:v>
                </c:pt>
                <c:pt idx="39">
                  <c:v>2006</c:v>
                </c:pt>
                <c:pt idx="40">
                  <c:v>2007</c:v>
                </c:pt>
                <c:pt idx="41">
                  <c:v>2008</c:v>
                </c:pt>
                <c:pt idx="42">
                  <c:v>2009</c:v>
                </c:pt>
                <c:pt idx="43">
                  <c:v>2010</c:v>
                </c:pt>
                <c:pt idx="44">
                  <c:v>2011</c:v>
                </c:pt>
                <c:pt idx="45">
                  <c:v>2012</c:v>
                </c:pt>
              </c:numCache>
            </c:numRef>
          </c:xVal>
          <c:yVal>
            <c:numRef>
              <c:f>'S rocky mnt front'!$G$3:$G$48</c:f>
              <c:numCache>
                <c:formatCode>General</c:formatCode>
                <c:ptCount val="46"/>
                <c:pt idx="0">
                  <c:v>132</c:v>
                </c:pt>
                <c:pt idx="1">
                  <c:v>143</c:v>
                </c:pt>
                <c:pt idx="2">
                  <c:v>162</c:v>
                </c:pt>
                <c:pt idx="3">
                  <c:v>95</c:v>
                </c:pt>
                <c:pt idx="4">
                  <c:v>50</c:v>
                </c:pt>
                <c:pt idx="5">
                  <c:v>118</c:v>
                </c:pt>
                <c:pt idx="6">
                  <c:v>70</c:v>
                </c:pt>
                <c:pt idx="7">
                  <c:v>160</c:v>
                </c:pt>
                <c:pt idx="8">
                  <c:v>201</c:v>
                </c:pt>
                <c:pt idx="9">
                  <c:v>178</c:v>
                </c:pt>
                <c:pt idx="10">
                  <c:v>160</c:v>
                </c:pt>
                <c:pt idx="11">
                  <c:v>246</c:v>
                </c:pt>
                <c:pt idx="12">
                  <c:v>214</c:v>
                </c:pt>
                <c:pt idx="13">
                  <c:v>165</c:v>
                </c:pt>
                <c:pt idx="14">
                  <c:v>179</c:v>
                </c:pt>
                <c:pt idx="15">
                  <c:v>157</c:v>
                </c:pt>
                <c:pt idx="16">
                  <c:v>202</c:v>
                </c:pt>
                <c:pt idx="17">
                  <c:v>235</c:v>
                </c:pt>
                <c:pt idx="18">
                  <c:v>233</c:v>
                </c:pt>
                <c:pt idx="19">
                  <c:v>78</c:v>
                </c:pt>
                <c:pt idx="20">
                  <c:v>152</c:v>
                </c:pt>
                <c:pt idx="21">
                  <c:v>231</c:v>
                </c:pt>
                <c:pt idx="22">
                  <c:v>214</c:v>
                </c:pt>
                <c:pt idx="23">
                  <c:v>229</c:v>
                </c:pt>
                <c:pt idx="24">
                  <c:v>288</c:v>
                </c:pt>
                <c:pt idx="25">
                  <c:v>197</c:v>
                </c:pt>
                <c:pt idx="26">
                  <c:v>158</c:v>
                </c:pt>
                <c:pt idx="27">
                  <c:v>222</c:v>
                </c:pt>
                <c:pt idx="28">
                  <c:v>184</c:v>
                </c:pt>
                <c:pt idx="29">
                  <c:v>179</c:v>
                </c:pt>
                <c:pt idx="30">
                  <c:v>133</c:v>
                </c:pt>
                <c:pt idx="31">
                  <c:v>206</c:v>
                </c:pt>
                <c:pt idx="32">
                  <c:v>262</c:v>
                </c:pt>
                <c:pt idx="33">
                  <c:v>205</c:v>
                </c:pt>
                <c:pt idx="34">
                  <c:v>204</c:v>
                </c:pt>
                <c:pt idx="35">
                  <c:v>158</c:v>
                </c:pt>
                <c:pt idx="36">
                  <c:v>254</c:v>
                </c:pt>
                <c:pt idx="37">
                  <c:v>295</c:v>
                </c:pt>
                <c:pt idx="38">
                  <c:v>340</c:v>
                </c:pt>
                <c:pt idx="39">
                  <c:v>271</c:v>
                </c:pt>
                <c:pt idx="40">
                  <c:v>215</c:v>
                </c:pt>
                <c:pt idx="41">
                  <c:v>294</c:v>
                </c:pt>
                <c:pt idx="42">
                  <c:v>273</c:v>
                </c:pt>
                <c:pt idx="43">
                  <c:v>196</c:v>
                </c:pt>
                <c:pt idx="44">
                  <c:v>156</c:v>
                </c:pt>
                <c:pt idx="45">
                  <c:v>161</c:v>
                </c:pt>
              </c:numCache>
            </c:numRef>
          </c:yVal>
          <c:smooth val="1"/>
        </c:ser>
        <c:axId val="77323264"/>
        <c:axId val="81330944"/>
      </c:scatterChart>
      <c:valAx>
        <c:axId val="77323264"/>
        <c:scaling>
          <c:orientation val="minMax"/>
          <c:max val="2012"/>
          <c:min val="1955"/>
        </c:scaling>
        <c:axPos val="b"/>
        <c:numFmt formatCode="General" sourceLinked="1"/>
        <c:tickLblPos val="nextTo"/>
        <c:txPr>
          <a:bodyPr/>
          <a:lstStyle/>
          <a:p>
            <a:pPr>
              <a:defRPr sz="1300" b="1"/>
            </a:pPr>
            <a:endParaRPr lang="en-US"/>
          </a:p>
        </c:txPr>
        <c:crossAx val="81330944"/>
        <c:crosses val="autoZero"/>
        <c:crossBetween val="midCat"/>
        <c:majorUnit val="4"/>
      </c:valAx>
      <c:valAx>
        <c:axId val="81330944"/>
        <c:scaling>
          <c:orientation val="minMax"/>
          <c:max val="350"/>
          <c:min val="0"/>
        </c:scaling>
        <c:axPos val="l"/>
        <c:numFmt formatCode="General" sourceLinked="1"/>
        <c:tickLblPos val="nextTo"/>
        <c:txPr>
          <a:bodyPr/>
          <a:lstStyle/>
          <a:p>
            <a:pPr>
              <a:defRPr sz="1300" b="1"/>
            </a:pPr>
            <a:endParaRPr lang="en-US"/>
          </a:p>
        </c:txPr>
        <c:crossAx val="77323264"/>
        <c:crosses val="autoZero"/>
        <c:crossBetween val="midCat"/>
      </c:valAx>
      <c:spPr>
        <a:solidFill>
          <a:srgbClr val="852742"/>
        </a:solidFill>
      </c:spPr>
    </c:plotArea>
    <c:plotVisOnly val="1"/>
  </c:chart>
  <c:spPr>
    <a:ln>
      <a:noFill/>
    </a:ln>
  </c:spPr>
  <c:externalData r:id="rId1"/>
</c:chartSpace>
</file>

<file path=ppt/charts/chart8.xml><?xml version="1.0" encoding="utf-8"?>
<c:chartSpace xmlns:c="http://schemas.openxmlformats.org/drawingml/2006/chart" xmlns:a="http://schemas.openxmlformats.org/drawingml/2006/main" xmlns:r="http://schemas.openxmlformats.org/officeDocument/2006/relationships">
  <c:date1904 val="1"/>
  <c:lang val="en-US"/>
  <c:chart>
    <c:plotArea>
      <c:layout>
        <c:manualLayout>
          <c:layoutTarget val="inner"/>
          <c:xMode val="edge"/>
          <c:yMode val="edge"/>
          <c:x val="5.6366217062746804E-2"/>
          <c:y val="9.8940213118521497E-2"/>
          <c:w val="0.89501851543481581"/>
          <c:h val="0.77785454237575447"/>
        </c:manualLayout>
      </c:layout>
      <c:scatterChart>
        <c:scatterStyle val="lineMarker"/>
        <c:ser>
          <c:idx val="0"/>
          <c:order val="0"/>
          <c:spPr>
            <a:ln w="50800">
              <a:solidFill>
                <a:schemeClr val="tx1"/>
              </a:solidFill>
            </a:ln>
          </c:spPr>
          <c:marker>
            <c:spPr>
              <a:solidFill>
                <a:schemeClr val="tx1"/>
              </a:solidFill>
            </c:spPr>
          </c:marker>
          <c:xVal>
            <c:numRef>
              <c:f>'Missouri River breaks 680 p 271'!$B$11:$B$31</c:f>
              <c:numCache>
                <c:formatCode>General</c:formatCode>
                <c:ptCount val="21"/>
                <c:pt idx="0">
                  <c:v>1990</c:v>
                </c:pt>
                <c:pt idx="1">
                  <c:v>1992</c:v>
                </c:pt>
                <c:pt idx="2">
                  <c:v>1994</c:v>
                </c:pt>
                <c:pt idx="3">
                  <c:v>1995</c:v>
                </c:pt>
                <c:pt idx="4">
                  <c:v>1996</c:v>
                </c:pt>
                <c:pt idx="5">
                  <c:v>1997</c:v>
                </c:pt>
                <c:pt idx="6">
                  <c:v>1998</c:v>
                </c:pt>
                <c:pt idx="7">
                  <c:v>1999</c:v>
                </c:pt>
                <c:pt idx="8">
                  <c:v>2000</c:v>
                </c:pt>
                <c:pt idx="9">
                  <c:v>2001</c:v>
                </c:pt>
                <c:pt idx="10">
                  <c:v>2002</c:v>
                </c:pt>
                <c:pt idx="11">
                  <c:v>2003</c:v>
                </c:pt>
                <c:pt idx="12">
                  <c:v>2004</c:v>
                </c:pt>
                <c:pt idx="13">
                  <c:v>2005</c:v>
                </c:pt>
                <c:pt idx="14">
                  <c:v>2006</c:v>
                </c:pt>
                <c:pt idx="15">
                  <c:v>2007</c:v>
                </c:pt>
                <c:pt idx="16">
                  <c:v>2008</c:v>
                </c:pt>
                <c:pt idx="17">
                  <c:v>2009</c:v>
                </c:pt>
                <c:pt idx="18">
                  <c:v>2010</c:v>
                </c:pt>
                <c:pt idx="19">
                  <c:v>2011</c:v>
                </c:pt>
                <c:pt idx="20">
                  <c:v>2012</c:v>
                </c:pt>
              </c:numCache>
            </c:numRef>
          </c:xVal>
          <c:yVal>
            <c:numRef>
              <c:f>'Missouri River breaks 680 p 271'!$F$11:$F$31</c:f>
              <c:numCache>
                <c:formatCode>General</c:formatCode>
                <c:ptCount val="21"/>
                <c:pt idx="0">
                  <c:v>48</c:v>
                </c:pt>
                <c:pt idx="1">
                  <c:v>73</c:v>
                </c:pt>
                <c:pt idx="2">
                  <c:v>83</c:v>
                </c:pt>
                <c:pt idx="3">
                  <c:v>227</c:v>
                </c:pt>
                <c:pt idx="4">
                  <c:v>117</c:v>
                </c:pt>
                <c:pt idx="5">
                  <c:v>216</c:v>
                </c:pt>
                <c:pt idx="6">
                  <c:v>230</c:v>
                </c:pt>
                <c:pt idx="7">
                  <c:v>232</c:v>
                </c:pt>
                <c:pt idx="8">
                  <c:v>297</c:v>
                </c:pt>
                <c:pt idx="9">
                  <c:v>373</c:v>
                </c:pt>
                <c:pt idx="10">
                  <c:v>329</c:v>
                </c:pt>
                <c:pt idx="11">
                  <c:v>191</c:v>
                </c:pt>
                <c:pt idx="12">
                  <c:v>386</c:v>
                </c:pt>
                <c:pt idx="13">
                  <c:v>434</c:v>
                </c:pt>
                <c:pt idx="14">
                  <c:v>532</c:v>
                </c:pt>
                <c:pt idx="15">
                  <c:v>450</c:v>
                </c:pt>
                <c:pt idx="16">
                  <c:v>382</c:v>
                </c:pt>
                <c:pt idx="17">
                  <c:v>431</c:v>
                </c:pt>
                <c:pt idx="18">
                  <c:v>317</c:v>
                </c:pt>
                <c:pt idx="19">
                  <c:v>265</c:v>
                </c:pt>
                <c:pt idx="20">
                  <c:v>225</c:v>
                </c:pt>
              </c:numCache>
            </c:numRef>
          </c:yVal>
        </c:ser>
        <c:axId val="81696640"/>
        <c:axId val="81698816"/>
      </c:scatterChart>
      <c:valAx>
        <c:axId val="81696640"/>
        <c:scaling>
          <c:orientation val="minMax"/>
          <c:max val="2012"/>
          <c:min val="1990"/>
        </c:scaling>
        <c:axPos val="b"/>
        <c:numFmt formatCode="General" sourceLinked="1"/>
        <c:tickLblPos val="nextTo"/>
        <c:txPr>
          <a:bodyPr/>
          <a:lstStyle/>
          <a:p>
            <a:pPr>
              <a:defRPr b="1"/>
            </a:pPr>
            <a:endParaRPr lang="en-US"/>
          </a:p>
        </c:txPr>
        <c:crossAx val="81698816"/>
        <c:crosses val="autoZero"/>
        <c:crossBetween val="midCat"/>
        <c:majorUnit val="2"/>
      </c:valAx>
      <c:valAx>
        <c:axId val="81698816"/>
        <c:scaling>
          <c:orientation val="minMax"/>
        </c:scaling>
        <c:axPos val="l"/>
        <c:numFmt formatCode="General" sourceLinked="1"/>
        <c:tickLblPos val="nextTo"/>
        <c:txPr>
          <a:bodyPr/>
          <a:lstStyle/>
          <a:p>
            <a:pPr>
              <a:defRPr b="1"/>
            </a:pPr>
            <a:endParaRPr lang="en-US"/>
          </a:p>
        </c:txPr>
        <c:crossAx val="81696640"/>
        <c:crosses val="autoZero"/>
        <c:crossBetween val="midCat"/>
      </c:valAx>
      <c:spPr>
        <a:gradFill>
          <a:gsLst>
            <a:gs pos="0">
              <a:srgbClr val="000082"/>
            </a:gs>
            <a:gs pos="30000">
              <a:srgbClr val="66008F"/>
            </a:gs>
            <a:gs pos="64999">
              <a:srgbClr val="BA0066"/>
            </a:gs>
            <a:gs pos="89999">
              <a:srgbClr val="FF0000"/>
            </a:gs>
            <a:gs pos="100000">
              <a:srgbClr val="FF8200"/>
            </a:gs>
          </a:gsLst>
          <a:lin ang="5400000" scaled="0"/>
        </a:gradFill>
      </c:spPr>
    </c:plotArea>
    <c:plotVisOnly val="1"/>
  </c:chart>
  <c:txPr>
    <a:bodyPr/>
    <a:lstStyle/>
    <a:p>
      <a:pPr>
        <a:defRPr sz="1300"/>
      </a:pPr>
      <a:endParaRPr lang="en-US"/>
    </a:p>
  </c:txPr>
  <c:externalData r:id="rId1"/>
</c:chartSpace>
</file>

<file path=ppt/charts/chart9.xml><?xml version="1.0" encoding="utf-8"?>
<c:chartSpace xmlns:c="http://schemas.openxmlformats.org/drawingml/2006/chart" xmlns:a="http://schemas.openxmlformats.org/drawingml/2006/main" xmlns:r="http://schemas.openxmlformats.org/officeDocument/2006/relationships">
  <c:date1904 val="1"/>
  <c:lang val="en-US"/>
  <c:chart>
    <c:autoTitleDeleted val="1"/>
    <c:plotArea>
      <c:layout/>
      <c:scatterChart>
        <c:scatterStyle val="smoothMarker"/>
        <c:ser>
          <c:idx val="4"/>
          <c:order val="0"/>
          <c:tx>
            <c:strRef>
              <c:f>'Highland page 202'!$G$5</c:f>
              <c:strCache>
                <c:ptCount val="1"/>
                <c:pt idx="0">
                  <c:v>Total Number of Bighorns Observed</c:v>
                </c:pt>
              </c:strCache>
            </c:strRef>
          </c:tx>
          <c:spPr>
            <a:ln w="47625">
              <a:solidFill>
                <a:srgbClr val="C00000"/>
              </a:solidFill>
            </a:ln>
          </c:spPr>
          <c:marker>
            <c:symbol val="square"/>
            <c:size val="3"/>
            <c:spPr>
              <a:solidFill>
                <a:srgbClr val="C00000"/>
              </a:solidFill>
            </c:spPr>
          </c:marker>
          <c:xVal>
            <c:numRef>
              <c:f>'Highland page 202'!$AA$4:$AA$37</c:f>
              <c:numCache>
                <c:formatCode>General</c:formatCode>
                <c:ptCount val="34"/>
                <c:pt idx="0">
                  <c:v>1972</c:v>
                </c:pt>
                <c:pt idx="1">
                  <c:v>1973</c:v>
                </c:pt>
                <c:pt idx="2">
                  <c:v>1974</c:v>
                </c:pt>
                <c:pt idx="3">
                  <c:v>1975</c:v>
                </c:pt>
                <c:pt idx="4">
                  <c:v>1976</c:v>
                </c:pt>
                <c:pt idx="5">
                  <c:v>1977</c:v>
                </c:pt>
                <c:pt idx="6">
                  <c:v>1978</c:v>
                </c:pt>
                <c:pt idx="7">
                  <c:v>1979</c:v>
                </c:pt>
                <c:pt idx="8">
                  <c:v>1980</c:v>
                </c:pt>
                <c:pt idx="9">
                  <c:v>1981</c:v>
                </c:pt>
                <c:pt idx="10">
                  <c:v>1982</c:v>
                </c:pt>
                <c:pt idx="11">
                  <c:v>1983</c:v>
                </c:pt>
                <c:pt idx="12">
                  <c:v>1984</c:v>
                </c:pt>
                <c:pt idx="13">
                  <c:v>1985</c:v>
                </c:pt>
                <c:pt idx="14">
                  <c:v>1986</c:v>
                </c:pt>
                <c:pt idx="15">
                  <c:v>1987</c:v>
                </c:pt>
                <c:pt idx="16">
                  <c:v>1988</c:v>
                </c:pt>
                <c:pt idx="17">
                  <c:v>1989</c:v>
                </c:pt>
                <c:pt idx="18">
                  <c:v>1990</c:v>
                </c:pt>
                <c:pt idx="19">
                  <c:v>1991</c:v>
                </c:pt>
                <c:pt idx="20">
                  <c:v>1992</c:v>
                </c:pt>
                <c:pt idx="21">
                  <c:v>1994</c:v>
                </c:pt>
                <c:pt idx="22">
                  <c:v>1995</c:v>
                </c:pt>
                <c:pt idx="23">
                  <c:v>1996</c:v>
                </c:pt>
                <c:pt idx="24">
                  <c:v>1997</c:v>
                </c:pt>
                <c:pt idx="25">
                  <c:v>1998</c:v>
                </c:pt>
                <c:pt idx="26">
                  <c:v>2005</c:v>
                </c:pt>
                <c:pt idx="27">
                  <c:v>2006</c:v>
                </c:pt>
                <c:pt idx="28">
                  <c:v>2007</c:v>
                </c:pt>
                <c:pt idx="29">
                  <c:v>2008</c:v>
                </c:pt>
                <c:pt idx="30">
                  <c:v>2009</c:v>
                </c:pt>
                <c:pt idx="31">
                  <c:v>2010</c:v>
                </c:pt>
                <c:pt idx="32">
                  <c:v>2011</c:v>
                </c:pt>
                <c:pt idx="33">
                  <c:v>2012</c:v>
                </c:pt>
              </c:numCache>
            </c:numRef>
          </c:xVal>
          <c:yVal>
            <c:numRef>
              <c:f>'Highland page 202'!$AF$4:$AF$37</c:f>
              <c:numCache>
                <c:formatCode>General</c:formatCode>
                <c:ptCount val="34"/>
                <c:pt idx="0">
                  <c:v>54</c:v>
                </c:pt>
                <c:pt idx="1">
                  <c:v>34</c:v>
                </c:pt>
                <c:pt idx="2">
                  <c:v>35</c:v>
                </c:pt>
                <c:pt idx="3">
                  <c:v>24</c:v>
                </c:pt>
                <c:pt idx="4">
                  <c:v>24</c:v>
                </c:pt>
                <c:pt idx="5">
                  <c:v>46</c:v>
                </c:pt>
                <c:pt idx="6">
                  <c:v>18</c:v>
                </c:pt>
                <c:pt idx="7">
                  <c:v>71</c:v>
                </c:pt>
                <c:pt idx="8">
                  <c:v>70</c:v>
                </c:pt>
                <c:pt idx="9">
                  <c:v>114</c:v>
                </c:pt>
                <c:pt idx="10">
                  <c:v>115</c:v>
                </c:pt>
                <c:pt idx="11">
                  <c:v>127</c:v>
                </c:pt>
                <c:pt idx="12">
                  <c:v>158</c:v>
                </c:pt>
                <c:pt idx="13">
                  <c:v>139</c:v>
                </c:pt>
                <c:pt idx="14">
                  <c:v>174</c:v>
                </c:pt>
                <c:pt idx="15">
                  <c:v>158</c:v>
                </c:pt>
                <c:pt idx="16">
                  <c:v>178</c:v>
                </c:pt>
                <c:pt idx="17">
                  <c:v>193</c:v>
                </c:pt>
                <c:pt idx="18">
                  <c:v>198</c:v>
                </c:pt>
                <c:pt idx="19">
                  <c:v>261</c:v>
                </c:pt>
                <c:pt idx="20">
                  <c:v>316</c:v>
                </c:pt>
                <c:pt idx="21">
                  <c:v>320</c:v>
                </c:pt>
                <c:pt idx="22">
                  <c:v>46</c:v>
                </c:pt>
                <c:pt idx="23">
                  <c:v>18</c:v>
                </c:pt>
                <c:pt idx="24">
                  <c:v>32</c:v>
                </c:pt>
                <c:pt idx="25">
                  <c:v>35</c:v>
                </c:pt>
                <c:pt idx="26">
                  <c:v>27</c:v>
                </c:pt>
                <c:pt idx="27">
                  <c:v>12</c:v>
                </c:pt>
                <c:pt idx="28">
                  <c:v>12</c:v>
                </c:pt>
                <c:pt idx="29">
                  <c:v>6</c:v>
                </c:pt>
                <c:pt idx="30">
                  <c:v>25</c:v>
                </c:pt>
                <c:pt idx="31">
                  <c:v>40</c:v>
                </c:pt>
                <c:pt idx="32">
                  <c:v>31</c:v>
                </c:pt>
                <c:pt idx="33">
                  <c:v>36</c:v>
                </c:pt>
              </c:numCache>
            </c:numRef>
          </c:yVal>
          <c:smooth val="1"/>
        </c:ser>
        <c:axId val="81700736"/>
        <c:axId val="81709696"/>
      </c:scatterChart>
      <c:valAx>
        <c:axId val="81700736"/>
        <c:scaling>
          <c:orientation val="minMax"/>
          <c:max val="2012"/>
          <c:min val="1972"/>
        </c:scaling>
        <c:axPos val="b"/>
        <c:numFmt formatCode="General" sourceLinked="1"/>
        <c:tickLblPos val="nextTo"/>
        <c:spPr>
          <a:ln>
            <a:solidFill>
              <a:schemeClr val="bg1"/>
            </a:solidFill>
          </a:ln>
        </c:spPr>
        <c:txPr>
          <a:bodyPr/>
          <a:lstStyle/>
          <a:p>
            <a:pPr>
              <a:defRPr sz="1100">
                <a:solidFill>
                  <a:schemeClr val="tx1"/>
                </a:solidFill>
              </a:defRPr>
            </a:pPr>
            <a:endParaRPr lang="en-US"/>
          </a:p>
        </c:txPr>
        <c:crossAx val="81709696"/>
        <c:crosses val="autoZero"/>
        <c:crossBetween val="midCat"/>
        <c:majorUnit val="12"/>
      </c:valAx>
      <c:valAx>
        <c:axId val="81709696"/>
        <c:scaling>
          <c:orientation val="minMax"/>
        </c:scaling>
        <c:axPos val="l"/>
        <c:numFmt formatCode="General" sourceLinked="1"/>
        <c:tickLblPos val="nextTo"/>
        <c:spPr>
          <a:ln>
            <a:solidFill>
              <a:prstClr val="black"/>
            </a:solidFill>
          </a:ln>
        </c:spPr>
        <c:txPr>
          <a:bodyPr/>
          <a:lstStyle/>
          <a:p>
            <a:pPr>
              <a:defRPr sz="1100">
                <a:solidFill>
                  <a:schemeClr val="tx1"/>
                </a:solidFill>
              </a:defRPr>
            </a:pPr>
            <a:endParaRPr lang="en-US"/>
          </a:p>
        </c:txPr>
        <c:crossAx val="81700736"/>
        <c:crosses val="autoZero"/>
        <c:crossBetween val="midCat"/>
      </c:valAx>
      <c:spPr>
        <a:solidFill>
          <a:prstClr val="white"/>
        </a:solidFill>
        <a:ln>
          <a:noFill/>
        </a:ln>
      </c:spPr>
    </c:plotArea>
    <c:plotVisOnly val="1"/>
  </c:chart>
  <c:spPr>
    <a:noFill/>
  </c:spPr>
  <c:txPr>
    <a:bodyPr/>
    <a:lstStyle/>
    <a:p>
      <a:pPr>
        <a:defRPr sz="1300" b="1">
          <a:solidFill>
            <a:schemeClr val="bg1"/>
          </a:solidFill>
        </a:defRPr>
      </a:pPr>
      <a:endParaRPr lang="en-US"/>
    </a:p>
  </c:txPr>
  <c:externalData r:id="rId1"/>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A92AD4D-822E-4CBE-8F80-83633046C2D2}" type="datetimeFigureOut">
              <a:rPr lang="en-US" smtClean="0"/>
              <a:pPr/>
              <a:t>10/22/2013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73E6D4A-0EBD-4B5A-AD91-4DA0B9F98BA6}"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73E6D4A-0EBD-4B5A-AD91-4DA0B9F98BA6}"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73E6D4A-0EBD-4B5A-AD91-4DA0B9F98BA6}"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73E6D4A-0EBD-4B5A-AD91-4DA0B9F98BA6}"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73E6D4A-0EBD-4B5A-AD91-4DA0B9F98BA6}"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73E6D4A-0EBD-4B5A-AD91-4DA0B9F98BA6}"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73E6D4A-0EBD-4B5A-AD91-4DA0B9F98BA6}"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73E6D4A-0EBD-4B5A-AD91-4DA0B9F98BA6}" type="slidenum">
              <a:rPr lang="en-US" smtClean="0"/>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73E6D4A-0EBD-4B5A-AD91-4DA0B9F98BA6}" type="slidenum">
              <a:rPr lang="en-US" smtClean="0"/>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73E6D4A-0EBD-4B5A-AD91-4DA0B9F98BA6}" type="slidenum">
              <a:rPr lang="en-US" smtClean="0"/>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73E6D4A-0EBD-4B5A-AD91-4DA0B9F98BA6}" type="slidenum">
              <a:rPr lang="en-US" smtClean="0"/>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73E6D4A-0EBD-4B5A-AD91-4DA0B9F98BA6}" type="slidenum">
              <a:rPr lang="en-US" smtClean="0"/>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73E6D4A-0EBD-4B5A-AD91-4DA0B9F98BA6}"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73E6D4A-0EBD-4B5A-AD91-4DA0B9F98BA6}" type="slidenum">
              <a:rPr lang="en-US" smtClean="0"/>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73E6D4A-0EBD-4B5A-AD91-4DA0B9F98BA6}" type="slidenum">
              <a:rPr lang="en-US" smtClean="0"/>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73E6D4A-0EBD-4B5A-AD91-4DA0B9F98BA6}" type="slidenum">
              <a:rPr lang="en-US" smtClean="0"/>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73E6D4A-0EBD-4B5A-AD91-4DA0B9F98BA6}" type="slidenum">
              <a:rPr lang="en-US" smtClean="0"/>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73E6D4A-0EBD-4B5A-AD91-4DA0B9F98BA6}" type="slidenum">
              <a:rPr lang="en-US" smtClean="0"/>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73E6D4A-0EBD-4B5A-AD91-4DA0B9F98BA6}" type="slidenum">
              <a:rPr lang="en-US" smtClean="0"/>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73E6D4A-0EBD-4B5A-AD91-4DA0B9F98BA6}" type="slidenum">
              <a:rPr lang="en-US" smtClean="0"/>
              <a:pPr/>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73E6D4A-0EBD-4B5A-AD91-4DA0B9F98BA6}" type="slidenum">
              <a:rPr lang="en-US" smtClean="0"/>
              <a:pPr/>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73E6D4A-0EBD-4B5A-AD91-4DA0B9F98BA6}" type="slidenum">
              <a:rPr lang="en-US" smtClean="0"/>
              <a:pPr/>
              <a:t>28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73E6D4A-0EBD-4B5A-AD91-4DA0B9F98BA6}" type="slidenum">
              <a:rPr lang="en-US" smtClean="0"/>
              <a:pPr/>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73E6D4A-0EBD-4B5A-AD91-4DA0B9F98BA6}" type="slidenum">
              <a:rPr lang="en-US" smtClean="0"/>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73E6D4A-0EBD-4B5A-AD91-4DA0B9F98BA6}" type="slidenum">
              <a:rPr lang="en-US" smtClean="0"/>
              <a:pPr/>
              <a:t>30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73E6D4A-0EBD-4B5A-AD91-4DA0B9F98BA6}" type="slidenum">
              <a:rPr lang="en-US" smtClean="0"/>
              <a:pPr/>
              <a:t>31</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73E6D4A-0EBD-4B5A-AD91-4DA0B9F98BA6}" type="slidenum">
              <a:rPr lang="en-US" smtClean="0"/>
              <a:pPr/>
              <a:t>32</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73E6D4A-0EBD-4B5A-AD91-4DA0B9F98BA6}" type="slidenum">
              <a:rPr lang="en-US" smtClean="0"/>
              <a:pPr/>
              <a:t>33</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73E6D4A-0EBD-4B5A-AD91-4DA0B9F98BA6}" type="slidenum">
              <a:rPr lang="en-US" smtClean="0"/>
              <a:pPr/>
              <a:t>34</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73E6D4A-0EBD-4B5A-AD91-4DA0B9F98BA6}" type="slidenum">
              <a:rPr lang="en-US" smtClean="0"/>
              <a:pPr/>
              <a:t>35</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73E6D4A-0EBD-4B5A-AD91-4DA0B9F98BA6}" type="slidenum">
              <a:rPr lang="en-US" smtClean="0"/>
              <a:pPr/>
              <a:t>36</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73E6D4A-0EBD-4B5A-AD91-4DA0B9F98BA6}" type="slidenum">
              <a:rPr lang="en-US" smtClean="0"/>
              <a:pPr/>
              <a:t>37</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73E6D4A-0EBD-4B5A-AD91-4DA0B9F98BA6}" type="slidenum">
              <a:rPr lang="en-US" smtClean="0"/>
              <a:pPr/>
              <a:t>38</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73E6D4A-0EBD-4B5A-AD91-4DA0B9F98BA6}" type="slidenum">
              <a:rPr lang="en-US" smtClean="0"/>
              <a:pPr/>
              <a:t>39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73E6D4A-0EBD-4B5A-AD91-4DA0B9F98BA6}" type="slidenum">
              <a:rPr lang="en-US" smtClean="0"/>
              <a:pPr/>
              <a:t>4</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73E6D4A-0EBD-4B5A-AD91-4DA0B9F98BA6}" type="slidenum">
              <a:rPr lang="en-US" smtClean="0"/>
              <a:pPr/>
              <a:t>40</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73E6D4A-0EBD-4B5A-AD91-4DA0B9F98BA6}" type="slidenum">
              <a:rPr lang="en-US" smtClean="0"/>
              <a:pPr/>
              <a:t>41</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73E6D4A-0EBD-4B5A-AD91-4DA0B9F98BA6}" type="slidenum">
              <a:rPr lang="en-US" smtClean="0"/>
              <a:pPr/>
              <a:t>42</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73E6D4A-0EBD-4B5A-AD91-4DA0B9F98BA6}" type="slidenum">
              <a:rPr lang="en-US" smtClean="0"/>
              <a:pPr/>
              <a:t>53</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73E6D4A-0EBD-4B5A-AD91-4DA0B9F98BA6}" type="slidenum">
              <a:rPr lang="en-US" smtClean="0"/>
              <a:pPr/>
              <a:t>54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73E6D4A-0EBD-4B5A-AD91-4DA0B9F98BA6}"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73E6D4A-0EBD-4B5A-AD91-4DA0B9F98BA6}"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73E6D4A-0EBD-4B5A-AD91-4DA0B9F98BA6}"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73E6D4A-0EBD-4B5A-AD91-4DA0B9F98BA6}"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73E6D4A-0EBD-4B5A-AD91-4DA0B9F98BA6}"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04F133C-B55F-4D87-9302-B66E883435EB}" type="datetimeFigureOut">
              <a:rPr lang="en-US" smtClean="0"/>
              <a:pPr/>
              <a:t>10/22/2013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DBAD7F-F062-4A8B-9B03-CC1A6AC8BC1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04F133C-B55F-4D87-9302-B66E883435EB}" type="datetimeFigureOut">
              <a:rPr lang="en-US" smtClean="0"/>
              <a:pPr/>
              <a:t>10/22/2013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DBAD7F-F062-4A8B-9B03-CC1A6AC8BC1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04F133C-B55F-4D87-9302-B66E883435EB}" type="datetimeFigureOut">
              <a:rPr lang="en-US" smtClean="0"/>
              <a:pPr/>
              <a:t>10/22/2013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DBAD7F-F062-4A8B-9B03-CC1A6AC8BC1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04F133C-B55F-4D87-9302-B66E883435EB}" type="datetimeFigureOut">
              <a:rPr lang="en-US" smtClean="0"/>
              <a:pPr/>
              <a:t>10/22/2013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DBAD7F-F062-4A8B-9B03-CC1A6AC8BC1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04F133C-B55F-4D87-9302-B66E883435EB}" type="datetimeFigureOut">
              <a:rPr lang="en-US" smtClean="0"/>
              <a:pPr/>
              <a:t>10/22/2013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DBAD7F-F062-4A8B-9B03-CC1A6AC8BC1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04F133C-B55F-4D87-9302-B66E883435EB}" type="datetimeFigureOut">
              <a:rPr lang="en-US" smtClean="0"/>
              <a:pPr/>
              <a:t>10/22/2013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DBAD7F-F062-4A8B-9B03-CC1A6AC8BC1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04F133C-B55F-4D87-9302-B66E883435EB}" type="datetimeFigureOut">
              <a:rPr lang="en-US" smtClean="0"/>
              <a:pPr/>
              <a:t>10/22/2013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8DBAD7F-F062-4A8B-9B03-CC1A6AC8BC1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04F133C-B55F-4D87-9302-B66E883435EB}" type="datetimeFigureOut">
              <a:rPr lang="en-US" smtClean="0"/>
              <a:pPr/>
              <a:t>10/22/2013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8DBAD7F-F062-4A8B-9B03-CC1A6AC8BC1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04F133C-B55F-4D87-9302-B66E883435EB}" type="datetimeFigureOut">
              <a:rPr lang="en-US" smtClean="0"/>
              <a:pPr/>
              <a:t>10/22/2013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8DBAD7F-F062-4A8B-9B03-CC1A6AC8BC1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04F133C-B55F-4D87-9302-B66E883435EB}" type="datetimeFigureOut">
              <a:rPr lang="en-US" smtClean="0"/>
              <a:pPr/>
              <a:t>10/22/2013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DBAD7F-F062-4A8B-9B03-CC1A6AC8BC1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04F133C-B55F-4D87-9302-B66E883435EB}" type="datetimeFigureOut">
              <a:rPr lang="en-US" smtClean="0"/>
              <a:pPr/>
              <a:t>10/22/2013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DBAD7F-F062-4A8B-9B03-CC1A6AC8BC1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2">
                <a:lumMod val="75000"/>
              </a:schemeClr>
            </a:gs>
            <a:gs pos="25000">
              <a:schemeClr val="accent1">
                <a:lumMod val="75000"/>
              </a:schemeClr>
            </a:gs>
            <a:gs pos="75000">
              <a:srgbClr val="0087E6"/>
            </a:gs>
            <a:gs pos="100000">
              <a:srgbClr val="005CBF"/>
            </a:gs>
          </a:gsLst>
          <a:lin ang="27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4F133C-B55F-4D87-9302-B66E883435EB}" type="datetimeFigureOut">
              <a:rPr lang="en-US" smtClean="0"/>
              <a:pPr/>
              <a:t>10/22/2013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DBAD7F-F062-4A8B-9B03-CC1A6AC8BC1B}"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11.jpeg"/><Relationship Id="rId4" Type="http://schemas.openxmlformats.org/officeDocument/2006/relationships/image" Target="../media/image10.jpeg"/></Relationships>
</file>

<file path=ppt/slides/_rels/slide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11.jpeg"/><Relationship Id="rId4" Type="http://schemas.openxmlformats.org/officeDocument/2006/relationships/image" Target="../media/image10.jpeg"/></Relationships>
</file>

<file path=ppt/slides/_rels/slide1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11.jpeg"/><Relationship Id="rId4" Type="http://schemas.openxmlformats.org/officeDocument/2006/relationships/image" Target="../media/image10.jpeg"/></Relationships>
</file>

<file path=ppt/slides/_rels/slide1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12.jpe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9.jpeg"/></Relationships>
</file>

<file path=ppt/slides/_rels/slide2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9.jpeg"/></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7.jpeg"/><Relationship Id="rId7" Type="http://schemas.openxmlformats.org/officeDocument/2006/relationships/image" Target="../media/image20.jpe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19.jpeg"/><Relationship Id="rId5" Type="http://schemas.openxmlformats.org/officeDocument/2006/relationships/image" Target="../media/image18.jpeg"/><Relationship Id="rId10" Type="http://schemas.openxmlformats.org/officeDocument/2006/relationships/image" Target="../media/image23.jpeg"/><Relationship Id="rId4" Type="http://schemas.openxmlformats.org/officeDocument/2006/relationships/image" Target="../media/image9.jpeg"/><Relationship Id="rId9" Type="http://schemas.openxmlformats.org/officeDocument/2006/relationships/image" Target="../media/image22.jpeg"/></Relationships>
</file>

<file path=ppt/slides/_rels/slide3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1.xml"/><Relationship Id="rId1" Type="http://schemas.openxmlformats.org/officeDocument/2006/relationships/slideLayout" Target="../slideLayouts/slideLayout1.xml"/><Relationship Id="rId5" Type="http://schemas.openxmlformats.org/officeDocument/2006/relationships/image" Target="../media/image24.jpeg"/><Relationship Id="rId4" Type="http://schemas.openxmlformats.org/officeDocument/2006/relationships/image" Target="../media/image7.jpeg"/></Relationships>
</file>

<file path=ppt/slides/_rels/slide3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25.jpeg"/></Relationships>
</file>

<file path=ppt/slides/_rels/slide33.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7.jpeg"/><Relationship Id="rId7" Type="http://schemas.openxmlformats.org/officeDocument/2006/relationships/image" Target="../media/image20.jpe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19.jpeg"/><Relationship Id="rId5" Type="http://schemas.openxmlformats.org/officeDocument/2006/relationships/image" Target="../media/image18.jpeg"/><Relationship Id="rId10" Type="http://schemas.openxmlformats.org/officeDocument/2006/relationships/image" Target="../media/image23.jpeg"/><Relationship Id="rId4" Type="http://schemas.openxmlformats.org/officeDocument/2006/relationships/image" Target="../media/image9.jpeg"/><Relationship Id="rId9" Type="http://schemas.openxmlformats.org/officeDocument/2006/relationships/image" Target="../media/image22.jpeg"/></Relationships>
</file>

<file path=ppt/slides/_rels/slide3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7.jpeg"/><Relationship Id="rId7" Type="http://schemas.openxmlformats.org/officeDocument/2006/relationships/image" Target="../media/image20.jpeg"/><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image" Target="../media/image19.jpeg"/><Relationship Id="rId5" Type="http://schemas.openxmlformats.org/officeDocument/2006/relationships/image" Target="../media/image18.jpeg"/><Relationship Id="rId10" Type="http://schemas.openxmlformats.org/officeDocument/2006/relationships/image" Target="../media/image23.jpeg"/><Relationship Id="rId4" Type="http://schemas.openxmlformats.org/officeDocument/2006/relationships/image" Target="../media/image9.jpeg"/><Relationship Id="rId9" Type="http://schemas.openxmlformats.org/officeDocument/2006/relationships/image" Target="../media/image22.jpeg"/></Relationships>
</file>

<file path=ppt/slides/_rels/slide36.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8.jpeg"/><Relationship Id="rId7" Type="http://schemas.openxmlformats.org/officeDocument/2006/relationships/image" Target="../media/image22.jpeg"/><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3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chart" Target="../charts/chart10.xml"/><Relationship Id="rId7" Type="http://schemas.openxmlformats.org/officeDocument/2006/relationships/chart" Target="../charts/chart14.xml"/><Relationship Id="rId2" Type="http://schemas.openxmlformats.org/officeDocument/2006/relationships/chart" Target="../charts/chart9.xml"/><Relationship Id="rId1" Type="http://schemas.openxmlformats.org/officeDocument/2006/relationships/slideLayout" Target="../slideLayouts/slideLayout2.xml"/><Relationship Id="rId6" Type="http://schemas.openxmlformats.org/officeDocument/2006/relationships/chart" Target="../charts/chart13.xml"/><Relationship Id="rId5" Type="http://schemas.openxmlformats.org/officeDocument/2006/relationships/chart" Target="../charts/chart12.xml"/><Relationship Id="rId4" Type="http://schemas.openxmlformats.org/officeDocument/2006/relationships/chart" Target="../charts/chart11.xml"/></Relationships>
</file>

<file path=ppt/slides/_rels/slide45.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image" Target="../media/image11.jpeg"/><Relationship Id="rId4" Type="http://schemas.openxmlformats.org/officeDocument/2006/relationships/image" Target="../media/image7.jpeg"/><Relationship Id="rId9" Type="http://schemas.openxmlformats.org/officeDocument/2006/relationships/image" Target="../media/image27.jpeg"/></Relationships>
</file>

<file path=ppt/slides/_rels/slide4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 Id="rId5" Type="http://schemas.openxmlformats.org/officeDocument/2006/relationships/image" Target="../media/image33.jpeg"/><Relationship Id="rId4" Type="http://schemas.openxmlformats.org/officeDocument/2006/relationships/image" Target="../media/image32.jpe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8.jpeg"/><Relationship Id="rId4" Type="http://schemas.openxmlformats.org/officeDocument/2006/relationships/image" Target="../media/image7.jpeg"/></Relationships>
</file>

<file path=ppt/slides/_rels/slide5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0.jpeg"/><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5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5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34.jpeg"/></Relationships>
</file>

<file path=ppt/slides/_rels/slide5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chart" Target="../charts/char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8.jpeg"/><Relationship Id="rId4" Type="http://schemas.openxmlformats.org/officeDocument/2006/relationships/image" Target="../media/image7.jpeg"/></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8.jpeg"/><Relationship Id="rId4"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shutterstock_73425979_2.jpg"/>
          <p:cNvPicPr>
            <a:picLocks noChangeAspect="1"/>
          </p:cNvPicPr>
          <p:nvPr/>
        </p:nvPicPr>
        <p:blipFill>
          <a:blip r:embed="rId3" cstate="print">
            <a:lum bright="40000"/>
          </a:blip>
          <a:stretch>
            <a:fillRect/>
          </a:stretch>
        </p:blipFill>
        <p:spPr>
          <a:xfrm>
            <a:off x="152400" y="911820"/>
            <a:ext cx="8839200" cy="5892800"/>
          </a:xfrm>
          <a:prstGeom prst="rect">
            <a:avLst/>
          </a:prstGeom>
        </p:spPr>
      </p:pic>
      <p:sp>
        <p:nvSpPr>
          <p:cNvPr id="10" name="TextBox 9"/>
          <p:cNvSpPr txBox="1"/>
          <p:nvPr/>
        </p:nvSpPr>
        <p:spPr>
          <a:xfrm>
            <a:off x="2419792" y="6550223"/>
            <a:ext cx="5581208" cy="307777"/>
          </a:xfrm>
          <a:prstGeom prst="rect">
            <a:avLst/>
          </a:prstGeom>
          <a:noFill/>
        </p:spPr>
        <p:txBody>
          <a:bodyPr wrap="none" rtlCol="0">
            <a:spAutoFit/>
          </a:bodyPr>
          <a:lstStyle/>
          <a:p>
            <a:r>
              <a:rPr lang="en-US" sz="1400" b="1" dirty="0" smtClean="0"/>
              <a:t>Copyright:  The Wild Sheep Foundation and Bear Trust International 2013</a:t>
            </a:r>
          </a:p>
        </p:txBody>
      </p:sp>
      <p:pic>
        <p:nvPicPr>
          <p:cNvPr id="12" name="Picture 11" descr="Bear Trust logo.jpg"/>
          <p:cNvPicPr>
            <a:picLocks noChangeAspect="1"/>
          </p:cNvPicPr>
          <p:nvPr/>
        </p:nvPicPr>
        <p:blipFill>
          <a:blip r:embed="rId4" cstate="print">
            <a:clrChange>
              <a:clrFrom>
                <a:srgbClr val="FFFFFF"/>
              </a:clrFrom>
              <a:clrTo>
                <a:srgbClr val="FFFFFF">
                  <a:alpha val="0"/>
                </a:srgbClr>
              </a:clrTo>
            </a:clrChange>
            <a:lum bright="70000" contrast="-70000"/>
          </a:blip>
          <a:stretch>
            <a:fillRect/>
          </a:stretch>
        </p:blipFill>
        <p:spPr>
          <a:xfrm>
            <a:off x="1524000" y="6264761"/>
            <a:ext cx="685800" cy="558604"/>
          </a:xfrm>
          <a:prstGeom prst="rect">
            <a:avLst/>
          </a:prstGeom>
        </p:spPr>
      </p:pic>
      <p:pic>
        <p:nvPicPr>
          <p:cNvPr id="14" name="Picture 13" descr="WSF_Logo.jpeg"/>
          <p:cNvPicPr>
            <a:picLocks noChangeAspect="1"/>
          </p:cNvPicPr>
          <p:nvPr/>
        </p:nvPicPr>
        <p:blipFill>
          <a:blip r:embed="rId5" cstate="print">
            <a:clrChange>
              <a:clrFrom>
                <a:srgbClr val="FFFFFF"/>
              </a:clrFrom>
              <a:clrTo>
                <a:srgbClr val="FFFFFF">
                  <a:alpha val="0"/>
                </a:srgbClr>
              </a:clrTo>
            </a:clrChange>
            <a:lum bright="70000" contrast="-70000"/>
          </a:blip>
          <a:stretch>
            <a:fillRect/>
          </a:stretch>
        </p:blipFill>
        <p:spPr>
          <a:xfrm>
            <a:off x="228600" y="6164269"/>
            <a:ext cx="1219199" cy="679875"/>
          </a:xfrm>
          <a:prstGeom prst="rect">
            <a:avLst/>
          </a:prstGeom>
        </p:spPr>
      </p:pic>
      <p:sp>
        <p:nvSpPr>
          <p:cNvPr id="13" name="TextBox 12"/>
          <p:cNvSpPr txBox="1"/>
          <p:nvPr/>
        </p:nvSpPr>
        <p:spPr>
          <a:xfrm>
            <a:off x="152400" y="1150203"/>
            <a:ext cx="8763000" cy="830997"/>
          </a:xfrm>
          <a:prstGeom prst="rect">
            <a:avLst/>
          </a:prstGeom>
          <a:noFill/>
        </p:spPr>
        <p:txBody>
          <a:bodyPr wrap="square" rtlCol="0">
            <a:spAutoFit/>
          </a:bodyPr>
          <a:lstStyle/>
          <a:p>
            <a:endParaRPr lang="en-US" sz="2400" dirty="0" smtClean="0"/>
          </a:p>
          <a:p>
            <a:endParaRPr lang="en-US" sz="2400" b="1" dirty="0"/>
          </a:p>
        </p:txBody>
      </p:sp>
      <p:sp>
        <p:nvSpPr>
          <p:cNvPr id="7" name="TextBox 6"/>
          <p:cNvSpPr txBox="1"/>
          <p:nvPr/>
        </p:nvSpPr>
        <p:spPr>
          <a:xfrm>
            <a:off x="304800" y="1302603"/>
            <a:ext cx="8763000" cy="830997"/>
          </a:xfrm>
          <a:prstGeom prst="rect">
            <a:avLst/>
          </a:prstGeom>
          <a:noFill/>
        </p:spPr>
        <p:txBody>
          <a:bodyPr wrap="square" rtlCol="0">
            <a:spAutoFit/>
          </a:bodyPr>
          <a:lstStyle/>
          <a:p>
            <a:endParaRPr lang="en-US" sz="2400" dirty="0" smtClean="0"/>
          </a:p>
          <a:p>
            <a:endParaRPr lang="en-US" sz="2400" b="1" dirty="0"/>
          </a:p>
        </p:txBody>
      </p:sp>
      <p:sp>
        <p:nvSpPr>
          <p:cNvPr id="11" name="TextBox 10"/>
          <p:cNvSpPr txBox="1"/>
          <p:nvPr/>
        </p:nvSpPr>
        <p:spPr>
          <a:xfrm>
            <a:off x="1530345" y="2140803"/>
            <a:ext cx="6155018" cy="1569660"/>
          </a:xfrm>
          <a:prstGeom prst="rect">
            <a:avLst/>
          </a:prstGeom>
          <a:noFill/>
        </p:spPr>
        <p:txBody>
          <a:bodyPr wrap="none" rtlCol="0">
            <a:spAutoFit/>
          </a:bodyPr>
          <a:lstStyle/>
          <a:p>
            <a:r>
              <a:rPr lang="en-US" sz="4800" dirty="0" smtClean="0">
                <a:solidFill>
                  <a:schemeClr val="bg1"/>
                </a:solidFill>
              </a:rPr>
              <a:t>Beginning of Slide Show</a:t>
            </a:r>
          </a:p>
          <a:p>
            <a:r>
              <a:rPr lang="en-US" sz="4800" dirty="0" smtClean="0">
                <a:solidFill>
                  <a:schemeClr val="bg1"/>
                </a:solidFill>
              </a:rPr>
              <a:t>                 Part II</a:t>
            </a:r>
            <a:endParaRPr lang="en-US" sz="4800" dirty="0">
              <a:solidFill>
                <a:schemeClr val="bg1"/>
              </a:solidFill>
            </a:endParaRPr>
          </a:p>
        </p:txBody>
      </p:sp>
      <p:sp>
        <p:nvSpPr>
          <p:cNvPr id="6" name="TextBox 5"/>
          <p:cNvSpPr txBox="1"/>
          <p:nvPr/>
        </p:nvSpPr>
        <p:spPr>
          <a:xfrm>
            <a:off x="2893902" y="4572000"/>
            <a:ext cx="3396058" cy="1200329"/>
          </a:xfrm>
          <a:prstGeom prst="rect">
            <a:avLst/>
          </a:prstGeom>
          <a:noFill/>
        </p:spPr>
        <p:txBody>
          <a:bodyPr wrap="none" rtlCol="0">
            <a:spAutoFit/>
          </a:bodyPr>
          <a:lstStyle/>
          <a:p>
            <a:r>
              <a:rPr lang="en-US" sz="7200" b="1" dirty="0" smtClean="0">
                <a:solidFill>
                  <a:srgbClr val="C00000"/>
                </a:solidFill>
                <a:effectLst>
                  <a:outerShdw blurRad="38100" dist="38100" dir="2700000" algn="tl">
                    <a:srgbClr val="000000">
                      <a:alpha val="43137"/>
                    </a:srgbClr>
                  </a:outerShdw>
                </a:effectLst>
              </a:rPr>
              <a:t>RESULTS</a:t>
            </a:r>
            <a:endParaRPr lang="en-US" sz="7200" b="1" dirty="0">
              <a:solidFill>
                <a:srgbClr val="C00000"/>
              </a:solidFill>
              <a:effectLst>
                <a:outerShdw blurRad="38100" dist="38100" dir="2700000" algn="tl">
                  <a:srgbClr val="000000">
                    <a:alpha val="43137"/>
                  </a:srgbClr>
                </a:outerShdw>
              </a:effectLst>
            </a:endParaRPr>
          </a:p>
        </p:txBody>
      </p:sp>
      <p:sp>
        <p:nvSpPr>
          <p:cNvPr id="9" name="TextBox 8"/>
          <p:cNvSpPr txBox="1"/>
          <p:nvPr/>
        </p:nvSpPr>
        <p:spPr>
          <a:xfrm>
            <a:off x="676633" y="106180"/>
            <a:ext cx="8112285" cy="646331"/>
          </a:xfrm>
          <a:prstGeom prst="rect">
            <a:avLst/>
          </a:prstGeom>
          <a:noFill/>
        </p:spPr>
        <p:txBody>
          <a:bodyPr wrap="none" rtlCol="0">
            <a:spAutoFit/>
          </a:bodyPr>
          <a:lstStyle/>
          <a:p>
            <a:r>
              <a:rPr lang="en-US" sz="3200" b="1" dirty="0" smtClean="0"/>
              <a:t>Case Study Activity with REAL DATA:  </a:t>
            </a:r>
            <a:r>
              <a:rPr lang="en-US" sz="3600" b="1" dirty="0" smtClean="0">
                <a:solidFill>
                  <a:srgbClr val="C00000"/>
                </a:solidFill>
                <a:effectLst>
                  <a:outerShdw blurRad="38100" dist="38100" dir="2700000" algn="tl">
                    <a:srgbClr val="000000">
                      <a:alpha val="43137"/>
                    </a:srgbClr>
                  </a:outerShdw>
                </a:effectLst>
              </a:rPr>
              <a:t>RESULTS</a:t>
            </a:r>
            <a:endParaRPr lang="en-US" sz="3600" b="1" dirty="0">
              <a:solidFill>
                <a:srgbClr val="C0000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152400" y="1150203"/>
            <a:ext cx="8763000" cy="830997"/>
          </a:xfrm>
          <a:prstGeom prst="rect">
            <a:avLst/>
          </a:prstGeom>
          <a:noFill/>
        </p:spPr>
        <p:txBody>
          <a:bodyPr wrap="square" rtlCol="0">
            <a:spAutoFit/>
          </a:bodyPr>
          <a:lstStyle/>
          <a:p>
            <a:endParaRPr lang="en-US" sz="2400" dirty="0" smtClean="0"/>
          </a:p>
          <a:p>
            <a:endParaRPr lang="en-US" sz="2400" b="1" dirty="0"/>
          </a:p>
        </p:txBody>
      </p:sp>
      <p:sp>
        <p:nvSpPr>
          <p:cNvPr id="7" name="TextBox 6"/>
          <p:cNvSpPr txBox="1"/>
          <p:nvPr/>
        </p:nvSpPr>
        <p:spPr>
          <a:xfrm>
            <a:off x="0" y="1219200"/>
            <a:ext cx="8763000" cy="830997"/>
          </a:xfrm>
          <a:prstGeom prst="rect">
            <a:avLst/>
          </a:prstGeom>
          <a:noFill/>
        </p:spPr>
        <p:txBody>
          <a:bodyPr wrap="square" rtlCol="0">
            <a:spAutoFit/>
          </a:bodyPr>
          <a:lstStyle/>
          <a:p>
            <a:endParaRPr lang="en-US" sz="2400" dirty="0" smtClean="0"/>
          </a:p>
          <a:p>
            <a:endParaRPr lang="en-US" sz="2400" b="1" dirty="0"/>
          </a:p>
        </p:txBody>
      </p:sp>
      <p:sp>
        <p:nvSpPr>
          <p:cNvPr id="24" name="TextBox 23"/>
          <p:cNvSpPr txBox="1"/>
          <p:nvPr/>
        </p:nvSpPr>
        <p:spPr>
          <a:xfrm>
            <a:off x="676633" y="106180"/>
            <a:ext cx="8112285" cy="646331"/>
          </a:xfrm>
          <a:prstGeom prst="rect">
            <a:avLst/>
          </a:prstGeom>
          <a:noFill/>
        </p:spPr>
        <p:txBody>
          <a:bodyPr wrap="none" rtlCol="0">
            <a:spAutoFit/>
          </a:bodyPr>
          <a:lstStyle/>
          <a:p>
            <a:r>
              <a:rPr lang="en-US" sz="3200" b="1" dirty="0" smtClean="0"/>
              <a:t>Case Study Activity with REAL DATA:  </a:t>
            </a:r>
            <a:r>
              <a:rPr lang="en-US" sz="3600" b="1" dirty="0" smtClean="0">
                <a:solidFill>
                  <a:srgbClr val="C00000"/>
                </a:solidFill>
                <a:effectLst>
                  <a:outerShdw blurRad="38100" dist="38100" dir="2700000" algn="tl">
                    <a:srgbClr val="000000">
                      <a:alpha val="43137"/>
                    </a:srgbClr>
                  </a:outerShdw>
                </a:effectLst>
              </a:rPr>
              <a:t>RESULTS</a:t>
            </a:r>
            <a:endParaRPr lang="en-US" sz="3600" b="1" dirty="0">
              <a:solidFill>
                <a:srgbClr val="C00000"/>
              </a:solidFill>
              <a:effectLst>
                <a:outerShdw blurRad="38100" dist="38100" dir="2700000" algn="tl">
                  <a:srgbClr val="000000">
                    <a:alpha val="43137"/>
                  </a:srgbClr>
                </a:outerShdw>
              </a:effectLst>
            </a:endParaRPr>
          </a:p>
        </p:txBody>
      </p:sp>
      <p:sp>
        <p:nvSpPr>
          <p:cNvPr id="25" name="TextBox 24"/>
          <p:cNvSpPr txBox="1"/>
          <p:nvPr/>
        </p:nvSpPr>
        <p:spPr>
          <a:xfrm>
            <a:off x="1079890" y="914400"/>
            <a:ext cx="6969600" cy="523220"/>
          </a:xfrm>
          <a:prstGeom prst="rect">
            <a:avLst/>
          </a:prstGeom>
          <a:noFill/>
        </p:spPr>
        <p:txBody>
          <a:bodyPr wrap="none" rtlCol="0">
            <a:spAutoFit/>
          </a:bodyPr>
          <a:lstStyle/>
          <a:p>
            <a:r>
              <a:rPr lang="en-US" sz="2800" dirty="0" smtClean="0">
                <a:solidFill>
                  <a:srgbClr val="FFFF00"/>
                </a:solidFill>
              </a:rPr>
              <a:t>GROUP 1:  Thompson Falls bighorn sheep herd</a:t>
            </a:r>
            <a:endParaRPr lang="en-US" sz="2800" dirty="0">
              <a:solidFill>
                <a:srgbClr val="FFFF00"/>
              </a:solidFill>
            </a:endParaRPr>
          </a:p>
        </p:txBody>
      </p:sp>
      <p:sp>
        <p:nvSpPr>
          <p:cNvPr id="26" name="TextBox 25"/>
          <p:cNvSpPr txBox="1"/>
          <p:nvPr/>
        </p:nvSpPr>
        <p:spPr>
          <a:xfrm>
            <a:off x="872840" y="1457980"/>
            <a:ext cx="7411388" cy="523220"/>
          </a:xfrm>
          <a:prstGeom prst="rect">
            <a:avLst/>
          </a:prstGeom>
          <a:noFill/>
        </p:spPr>
        <p:txBody>
          <a:bodyPr wrap="none" rtlCol="0">
            <a:spAutoFit/>
          </a:bodyPr>
          <a:lstStyle/>
          <a:p>
            <a:r>
              <a:rPr lang="en-US" sz="2800" dirty="0" smtClean="0">
                <a:solidFill>
                  <a:schemeClr val="accent3">
                    <a:lumMod val="60000"/>
                    <a:lumOff val="40000"/>
                  </a:schemeClr>
                </a:solidFill>
                <a:effectLst>
                  <a:outerShdw blurRad="38100" dist="38100" dir="2700000" algn="tl">
                    <a:srgbClr val="000000">
                      <a:alpha val="43137"/>
                    </a:srgbClr>
                  </a:outerShdw>
                </a:effectLst>
              </a:rPr>
              <a:t>What factors affect the conservation of this herd?</a:t>
            </a:r>
            <a:endParaRPr lang="en-US" sz="2800" dirty="0">
              <a:solidFill>
                <a:schemeClr val="accent3">
                  <a:lumMod val="60000"/>
                  <a:lumOff val="40000"/>
                </a:schemeClr>
              </a:solidFill>
              <a:effectLst>
                <a:outerShdw blurRad="38100" dist="38100" dir="2700000" algn="tl">
                  <a:srgbClr val="000000">
                    <a:alpha val="43137"/>
                  </a:srgbClr>
                </a:outerShdw>
              </a:effectLst>
            </a:endParaRPr>
          </a:p>
        </p:txBody>
      </p:sp>
      <p:pic>
        <p:nvPicPr>
          <p:cNvPr id="29" name="Picture 28" descr="shutterstock_106221644.jpg"/>
          <p:cNvPicPr>
            <a:picLocks noChangeAspect="1"/>
          </p:cNvPicPr>
          <p:nvPr/>
        </p:nvPicPr>
        <p:blipFill>
          <a:blip r:embed="rId3" cstate="print"/>
          <a:srcRect t="38889" r="16667"/>
          <a:stretch>
            <a:fillRect/>
          </a:stretch>
        </p:blipFill>
        <p:spPr>
          <a:xfrm>
            <a:off x="6324600" y="3124200"/>
            <a:ext cx="2743200" cy="3017520"/>
          </a:xfrm>
          <a:prstGeom prst="rect">
            <a:avLst/>
          </a:prstGeom>
        </p:spPr>
      </p:pic>
      <p:sp>
        <p:nvSpPr>
          <p:cNvPr id="32" name="Rounded Rectangle 31"/>
          <p:cNvSpPr/>
          <p:nvPr/>
        </p:nvSpPr>
        <p:spPr>
          <a:xfrm>
            <a:off x="6248399" y="2133600"/>
            <a:ext cx="2895601" cy="4191000"/>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U-Turn Arrow 34"/>
          <p:cNvSpPr/>
          <p:nvPr/>
        </p:nvSpPr>
        <p:spPr>
          <a:xfrm>
            <a:off x="1676400" y="685800"/>
            <a:ext cx="152400" cy="45719"/>
          </a:xfrm>
          <a:prstGeom prst="utur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2" name="Group 16"/>
          <p:cNvGrpSpPr/>
          <p:nvPr/>
        </p:nvGrpSpPr>
        <p:grpSpPr>
          <a:xfrm>
            <a:off x="4406291" y="800924"/>
            <a:ext cx="3593689" cy="1271255"/>
            <a:chOff x="4344100" y="801770"/>
            <a:chExt cx="3649938" cy="1339163"/>
          </a:xfrm>
        </p:grpSpPr>
        <p:sp>
          <p:nvSpPr>
            <p:cNvPr id="34" name="Rounded Rectangle 33"/>
            <p:cNvSpPr/>
            <p:nvPr/>
          </p:nvSpPr>
          <p:spPr>
            <a:xfrm rot="703661">
              <a:off x="4344100" y="801770"/>
              <a:ext cx="2767261" cy="946653"/>
            </a:xfrm>
            <a:prstGeom prst="roundRect">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This factor is important for this herd, too</a:t>
              </a:r>
              <a:endParaRPr lang="en-US" dirty="0"/>
            </a:p>
          </p:txBody>
        </p:sp>
        <p:sp>
          <p:nvSpPr>
            <p:cNvPr id="38" name="Bent Arrow 37"/>
            <p:cNvSpPr/>
            <p:nvPr/>
          </p:nvSpPr>
          <p:spPr>
            <a:xfrm rot="4281927">
              <a:off x="7010428" y="1157323"/>
              <a:ext cx="1205220" cy="762000"/>
            </a:xfrm>
            <a:prstGeom prst="bentArrow">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8" name="TextBox 17"/>
          <p:cNvSpPr txBox="1"/>
          <p:nvPr/>
        </p:nvSpPr>
        <p:spPr>
          <a:xfrm>
            <a:off x="6588210" y="2133600"/>
            <a:ext cx="2479590" cy="1015663"/>
          </a:xfrm>
          <a:prstGeom prst="rect">
            <a:avLst/>
          </a:prstGeom>
          <a:noFill/>
        </p:spPr>
        <p:txBody>
          <a:bodyPr wrap="none" rtlCol="0">
            <a:spAutoFit/>
          </a:bodyPr>
          <a:lstStyle/>
          <a:p>
            <a:r>
              <a:rPr lang="en-US" sz="2000" dirty="0" smtClean="0">
                <a:solidFill>
                  <a:srgbClr val="FFFF00"/>
                </a:solidFill>
                <a:effectLst>
                  <a:outerShdw blurRad="38100" dist="38100" dir="2700000" algn="tl">
                    <a:srgbClr val="000000">
                      <a:alpha val="43137"/>
                    </a:srgbClr>
                  </a:outerShdw>
                </a:effectLst>
              </a:rPr>
              <a:t>Habitat loss from fire</a:t>
            </a:r>
          </a:p>
          <a:p>
            <a:r>
              <a:rPr lang="en-US" sz="2000" dirty="0" smtClean="0">
                <a:solidFill>
                  <a:srgbClr val="FFFF00"/>
                </a:solidFill>
                <a:effectLst>
                  <a:outerShdw blurRad="38100" dist="38100" dir="2700000" algn="tl">
                    <a:srgbClr val="000000">
                      <a:alpha val="43137"/>
                    </a:srgbClr>
                  </a:outerShdw>
                </a:effectLst>
              </a:rPr>
              <a:t>    suppression and</a:t>
            </a:r>
          </a:p>
          <a:p>
            <a:r>
              <a:rPr lang="en-US" sz="2000" dirty="0" smtClean="0">
                <a:solidFill>
                  <a:srgbClr val="FFFF00"/>
                </a:solidFill>
                <a:effectLst>
                  <a:outerShdw blurRad="38100" dist="38100" dir="2700000" algn="tl">
                    <a:srgbClr val="000000">
                      <a:alpha val="43137"/>
                    </a:srgbClr>
                  </a:outerShdw>
                </a:effectLst>
              </a:rPr>
              <a:t>conifer encroachment</a:t>
            </a:r>
          </a:p>
        </p:txBody>
      </p:sp>
      <p:sp>
        <p:nvSpPr>
          <p:cNvPr id="21" name="Rounded Rectangle 20"/>
          <p:cNvSpPr/>
          <p:nvPr/>
        </p:nvSpPr>
        <p:spPr>
          <a:xfrm>
            <a:off x="152400" y="1981200"/>
            <a:ext cx="2819400" cy="1087580"/>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smtClean="0">
                <a:solidFill>
                  <a:schemeClr val="bg1"/>
                </a:solidFill>
              </a:rPr>
              <a:t>Historically, wildfire was part of the landscape in this area  </a:t>
            </a:r>
            <a:endParaRPr lang="en-US" sz="2000" dirty="0">
              <a:solidFill>
                <a:schemeClr val="bg1"/>
              </a:solidFill>
            </a:endParaRPr>
          </a:p>
        </p:txBody>
      </p:sp>
      <p:sp>
        <p:nvSpPr>
          <p:cNvPr id="22" name="Rounded Rectangle 21"/>
          <p:cNvSpPr/>
          <p:nvPr/>
        </p:nvSpPr>
        <p:spPr>
          <a:xfrm>
            <a:off x="76200" y="3200400"/>
            <a:ext cx="3200400" cy="1828800"/>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smtClean="0">
                <a:solidFill>
                  <a:schemeClr val="tx1"/>
                </a:solidFill>
              </a:rPr>
              <a:t>Wildfire helped maintain fire-dependent vegetation communities like Ponderosa Pine trees and </a:t>
            </a:r>
            <a:r>
              <a:rPr lang="en-US" sz="2000" b="1" dirty="0" smtClean="0">
                <a:solidFill>
                  <a:schemeClr val="tx1"/>
                </a:solidFill>
              </a:rPr>
              <a:t>bunchgrasses</a:t>
            </a:r>
            <a:endParaRPr lang="en-US" sz="2000" b="1" dirty="0">
              <a:solidFill>
                <a:schemeClr val="tx1"/>
              </a:solidFill>
            </a:endParaRPr>
          </a:p>
        </p:txBody>
      </p:sp>
      <p:sp>
        <p:nvSpPr>
          <p:cNvPr id="27" name="Rounded Rectangle 26"/>
          <p:cNvSpPr/>
          <p:nvPr/>
        </p:nvSpPr>
        <p:spPr>
          <a:xfrm>
            <a:off x="145470" y="5216235"/>
            <a:ext cx="3200400" cy="1087580"/>
          </a:xfrm>
          <a:prstGeom prst="roundRect">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solidFill>
                  <a:schemeClr val="bg1"/>
                </a:solidFill>
              </a:rPr>
              <a:t>Bighorn sheep like to eat bunchgrasses</a:t>
            </a:r>
            <a:endParaRPr lang="en-US" sz="2000" b="1" dirty="0">
              <a:solidFill>
                <a:schemeClr val="bg1"/>
              </a:solidFill>
            </a:endParaRPr>
          </a:p>
        </p:txBody>
      </p:sp>
      <p:sp>
        <p:nvSpPr>
          <p:cNvPr id="28" name="Rounded Rectangle 27"/>
          <p:cNvSpPr/>
          <p:nvPr/>
        </p:nvSpPr>
        <p:spPr>
          <a:xfrm>
            <a:off x="3429000" y="2133600"/>
            <a:ext cx="3200400" cy="2895600"/>
          </a:xfrm>
          <a:prstGeom prst="roundRect">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smtClean="0">
                <a:solidFill>
                  <a:schemeClr val="bg1"/>
                </a:solidFill>
              </a:rPr>
              <a:t>With the advent of</a:t>
            </a:r>
            <a:r>
              <a:rPr lang="en-US" sz="2000" dirty="0" smtClean="0">
                <a:solidFill>
                  <a:schemeClr val="bg1"/>
                </a:solidFill>
                <a:effectLst>
                  <a:outerShdw blurRad="38100" dist="38100" dir="2700000" algn="tl">
                    <a:srgbClr val="000000">
                      <a:alpha val="43137"/>
                    </a:srgbClr>
                  </a:outerShdw>
                </a:effectLst>
              </a:rPr>
              <a:t> </a:t>
            </a:r>
            <a:r>
              <a:rPr lang="en-US" sz="2000" b="1" dirty="0" smtClean="0">
                <a:solidFill>
                  <a:srgbClr val="FF0000"/>
                </a:solidFill>
                <a:effectLst>
                  <a:outerShdw blurRad="38100" dist="38100" dir="2700000" algn="tl">
                    <a:srgbClr val="000000">
                      <a:alpha val="43137"/>
                    </a:srgbClr>
                  </a:outerShdw>
                </a:effectLst>
              </a:rPr>
              <a:t>fire suppression </a:t>
            </a:r>
            <a:r>
              <a:rPr lang="en-US" sz="2000" dirty="0" smtClean="0">
                <a:solidFill>
                  <a:schemeClr val="bg1"/>
                </a:solidFill>
              </a:rPr>
              <a:t>by the US Forest Service over the past 50 years, </a:t>
            </a:r>
            <a:r>
              <a:rPr lang="en-US" sz="2000" b="1" dirty="0" smtClean="0">
                <a:solidFill>
                  <a:schemeClr val="bg1"/>
                </a:solidFill>
              </a:rPr>
              <a:t>food resources like bunchgrass </a:t>
            </a:r>
            <a:r>
              <a:rPr lang="en-US" sz="2000" dirty="0" smtClean="0">
                <a:solidFill>
                  <a:schemeClr val="bg1"/>
                </a:solidFill>
              </a:rPr>
              <a:t>are slowly being replaced by encroaching Douglas fir trees</a:t>
            </a:r>
            <a:endParaRPr lang="en-US" sz="2000" dirty="0">
              <a:solidFill>
                <a:schemeClr val="bg1"/>
              </a:solidFill>
            </a:endParaRPr>
          </a:p>
        </p:txBody>
      </p:sp>
      <p:sp>
        <p:nvSpPr>
          <p:cNvPr id="30" name="Rounded Rectangle 29"/>
          <p:cNvSpPr/>
          <p:nvPr/>
        </p:nvSpPr>
        <p:spPr>
          <a:xfrm>
            <a:off x="3505200" y="5181600"/>
            <a:ext cx="3200400" cy="1087580"/>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smtClean="0">
                <a:solidFill>
                  <a:schemeClr val="tx1"/>
                </a:solidFill>
              </a:rPr>
              <a:t>Bighorn sheep do NOT like to eat Douglas fir trees</a:t>
            </a:r>
            <a:endParaRPr lang="en-US" sz="2000"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7" grpId="0" animBg="1"/>
      <p:bldP spid="28" grpId="0" animBg="1"/>
      <p:bldP spid="3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152400" y="1150203"/>
            <a:ext cx="8763000" cy="830997"/>
          </a:xfrm>
          <a:prstGeom prst="rect">
            <a:avLst/>
          </a:prstGeom>
          <a:noFill/>
        </p:spPr>
        <p:txBody>
          <a:bodyPr wrap="square" rtlCol="0">
            <a:spAutoFit/>
          </a:bodyPr>
          <a:lstStyle/>
          <a:p>
            <a:endParaRPr lang="en-US" sz="2400" dirty="0" smtClean="0"/>
          </a:p>
          <a:p>
            <a:endParaRPr lang="en-US" sz="2400" b="1" dirty="0"/>
          </a:p>
        </p:txBody>
      </p:sp>
      <p:sp>
        <p:nvSpPr>
          <p:cNvPr id="7" name="TextBox 6"/>
          <p:cNvSpPr txBox="1"/>
          <p:nvPr/>
        </p:nvSpPr>
        <p:spPr>
          <a:xfrm>
            <a:off x="304800" y="1302603"/>
            <a:ext cx="8763000" cy="830997"/>
          </a:xfrm>
          <a:prstGeom prst="rect">
            <a:avLst/>
          </a:prstGeom>
          <a:noFill/>
        </p:spPr>
        <p:txBody>
          <a:bodyPr wrap="square" rtlCol="0">
            <a:spAutoFit/>
          </a:bodyPr>
          <a:lstStyle/>
          <a:p>
            <a:endParaRPr lang="en-US" sz="2400" dirty="0" smtClean="0"/>
          </a:p>
          <a:p>
            <a:endParaRPr lang="en-US" sz="2400" b="1" dirty="0"/>
          </a:p>
        </p:txBody>
      </p:sp>
      <p:sp>
        <p:nvSpPr>
          <p:cNvPr id="21" name="TextBox 20"/>
          <p:cNvSpPr txBox="1"/>
          <p:nvPr/>
        </p:nvSpPr>
        <p:spPr>
          <a:xfrm>
            <a:off x="676633" y="106180"/>
            <a:ext cx="8112285" cy="646331"/>
          </a:xfrm>
          <a:prstGeom prst="rect">
            <a:avLst/>
          </a:prstGeom>
          <a:noFill/>
        </p:spPr>
        <p:txBody>
          <a:bodyPr wrap="none" rtlCol="0">
            <a:spAutoFit/>
          </a:bodyPr>
          <a:lstStyle/>
          <a:p>
            <a:r>
              <a:rPr lang="en-US" sz="3200" b="1" dirty="0" smtClean="0"/>
              <a:t>Case Study Activity with REAL DATA:  </a:t>
            </a:r>
            <a:r>
              <a:rPr lang="en-US" sz="3600" b="1" dirty="0" smtClean="0">
                <a:solidFill>
                  <a:srgbClr val="C00000"/>
                </a:solidFill>
                <a:effectLst>
                  <a:outerShdw blurRad="38100" dist="38100" dir="2700000" algn="tl">
                    <a:srgbClr val="000000">
                      <a:alpha val="43137"/>
                    </a:srgbClr>
                  </a:outerShdw>
                </a:effectLst>
              </a:rPr>
              <a:t>RESULTS</a:t>
            </a:r>
            <a:endParaRPr lang="en-US" sz="3600" b="1" dirty="0">
              <a:solidFill>
                <a:srgbClr val="C00000"/>
              </a:solidFill>
              <a:effectLst>
                <a:outerShdw blurRad="38100" dist="38100" dir="2700000" algn="tl">
                  <a:srgbClr val="000000">
                    <a:alpha val="43137"/>
                  </a:srgbClr>
                </a:outerShdw>
              </a:effectLst>
            </a:endParaRPr>
          </a:p>
        </p:txBody>
      </p:sp>
      <p:sp>
        <p:nvSpPr>
          <p:cNvPr id="8" name="TextBox 7"/>
          <p:cNvSpPr txBox="1"/>
          <p:nvPr/>
        </p:nvSpPr>
        <p:spPr>
          <a:xfrm>
            <a:off x="1477446" y="914400"/>
            <a:ext cx="6218754" cy="523220"/>
          </a:xfrm>
          <a:prstGeom prst="rect">
            <a:avLst/>
          </a:prstGeom>
          <a:noFill/>
        </p:spPr>
        <p:txBody>
          <a:bodyPr wrap="none" rtlCol="0">
            <a:spAutoFit/>
          </a:bodyPr>
          <a:lstStyle/>
          <a:p>
            <a:r>
              <a:rPr lang="en-US" sz="2800" dirty="0" smtClean="0">
                <a:solidFill>
                  <a:srgbClr val="FFFF00"/>
                </a:solidFill>
              </a:rPr>
              <a:t>GROUP 2:  Lost Creek bighorn sheep herd</a:t>
            </a:r>
            <a:endParaRPr lang="en-US" sz="2800" dirty="0">
              <a:solidFill>
                <a:srgbClr val="FFFF00"/>
              </a:solidFill>
            </a:endParaRPr>
          </a:p>
        </p:txBody>
      </p:sp>
      <p:sp>
        <p:nvSpPr>
          <p:cNvPr id="9" name="TextBox 8"/>
          <p:cNvSpPr txBox="1"/>
          <p:nvPr/>
        </p:nvSpPr>
        <p:spPr>
          <a:xfrm>
            <a:off x="1419789" y="1524000"/>
            <a:ext cx="6351867" cy="523220"/>
          </a:xfrm>
          <a:prstGeom prst="rect">
            <a:avLst/>
          </a:prstGeom>
          <a:noFill/>
        </p:spPr>
        <p:txBody>
          <a:bodyPr wrap="none" rtlCol="0">
            <a:spAutoFit/>
          </a:bodyPr>
          <a:lstStyle/>
          <a:p>
            <a:r>
              <a:rPr lang="en-US" sz="2800" dirty="0" smtClean="0"/>
              <a:t>Your graph should look something like…..</a:t>
            </a:r>
            <a:endParaRPr lang="en-US" sz="2800" dirty="0"/>
          </a:p>
        </p:txBody>
      </p:sp>
      <p:pic>
        <p:nvPicPr>
          <p:cNvPr id="11" name="Picture 3" descr="C:\Documents and Settings\Administrator\My Documents\Bighorn sheep\Conservation Strategy\Final Maps\4712_Distribution.jpg"/>
          <p:cNvPicPr>
            <a:picLocks noChangeAspect="1" noChangeArrowheads="1"/>
          </p:cNvPicPr>
          <p:nvPr/>
        </p:nvPicPr>
        <p:blipFill>
          <a:blip r:embed="rId3" cstate="print">
            <a:clrChange>
              <a:clrFrom>
                <a:srgbClr val="FFFFFF"/>
              </a:clrFrom>
              <a:clrTo>
                <a:srgbClr val="FFFFFF">
                  <a:alpha val="0"/>
                </a:srgbClr>
              </a:clrTo>
            </a:clrChange>
          </a:blip>
          <a:srcRect t="6637" b="8108"/>
          <a:stretch>
            <a:fillRect/>
          </a:stretch>
        </p:blipFill>
        <p:spPr bwMode="auto">
          <a:xfrm>
            <a:off x="761999" y="2436504"/>
            <a:ext cx="7848601" cy="4421496"/>
          </a:xfrm>
          <a:prstGeom prst="rect">
            <a:avLst/>
          </a:prstGeom>
          <a:noFill/>
          <a:ln w="9525">
            <a:noFill/>
            <a:miter lim="800000"/>
            <a:headEnd/>
            <a:tailEnd/>
          </a:ln>
        </p:spPr>
      </p:pic>
      <p:sp>
        <p:nvSpPr>
          <p:cNvPr id="12" name="Oval 11"/>
          <p:cNvSpPr/>
          <p:nvPr/>
        </p:nvSpPr>
        <p:spPr>
          <a:xfrm>
            <a:off x="2590800" y="5029200"/>
            <a:ext cx="457200" cy="3810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p:cNvSpPr txBox="1"/>
          <p:nvPr/>
        </p:nvSpPr>
        <p:spPr>
          <a:xfrm>
            <a:off x="1419789" y="1524000"/>
            <a:ext cx="6351867" cy="523220"/>
          </a:xfrm>
          <a:prstGeom prst="rect">
            <a:avLst/>
          </a:prstGeom>
          <a:noFill/>
        </p:spPr>
        <p:txBody>
          <a:bodyPr wrap="none" rtlCol="0">
            <a:spAutoFit/>
          </a:bodyPr>
          <a:lstStyle/>
          <a:p>
            <a:r>
              <a:rPr lang="en-US" sz="2800" dirty="0" smtClean="0"/>
              <a:t>Your graph should look something like…..</a:t>
            </a:r>
            <a:endParaRPr lang="en-US" sz="2800" dirty="0"/>
          </a:p>
        </p:txBody>
      </p:sp>
      <p:sp>
        <p:nvSpPr>
          <p:cNvPr id="13" name="TextBox 12"/>
          <p:cNvSpPr txBox="1"/>
          <p:nvPr/>
        </p:nvSpPr>
        <p:spPr>
          <a:xfrm>
            <a:off x="152400" y="1150203"/>
            <a:ext cx="8763000" cy="830997"/>
          </a:xfrm>
          <a:prstGeom prst="rect">
            <a:avLst/>
          </a:prstGeom>
          <a:noFill/>
        </p:spPr>
        <p:txBody>
          <a:bodyPr wrap="square" rtlCol="0">
            <a:spAutoFit/>
          </a:bodyPr>
          <a:lstStyle/>
          <a:p>
            <a:endParaRPr lang="en-US" sz="2400" dirty="0" smtClean="0"/>
          </a:p>
          <a:p>
            <a:endParaRPr lang="en-US" sz="2400" b="1" dirty="0"/>
          </a:p>
        </p:txBody>
      </p:sp>
      <p:sp>
        <p:nvSpPr>
          <p:cNvPr id="7" name="TextBox 6"/>
          <p:cNvSpPr txBox="1"/>
          <p:nvPr/>
        </p:nvSpPr>
        <p:spPr>
          <a:xfrm>
            <a:off x="304800" y="1302603"/>
            <a:ext cx="8763000" cy="830997"/>
          </a:xfrm>
          <a:prstGeom prst="rect">
            <a:avLst/>
          </a:prstGeom>
          <a:noFill/>
        </p:spPr>
        <p:txBody>
          <a:bodyPr wrap="square" rtlCol="0">
            <a:spAutoFit/>
          </a:bodyPr>
          <a:lstStyle/>
          <a:p>
            <a:endParaRPr lang="en-US" sz="2400" dirty="0" smtClean="0"/>
          </a:p>
          <a:p>
            <a:endParaRPr lang="en-US" sz="2400" b="1" dirty="0"/>
          </a:p>
        </p:txBody>
      </p:sp>
      <p:graphicFrame>
        <p:nvGraphicFramePr>
          <p:cNvPr id="11" name="Chart 10"/>
          <p:cNvGraphicFramePr/>
          <p:nvPr/>
        </p:nvGraphicFramePr>
        <p:xfrm>
          <a:off x="990600" y="2133600"/>
          <a:ext cx="6734175" cy="4452938"/>
        </p:xfrm>
        <a:graphic>
          <a:graphicData uri="http://schemas.openxmlformats.org/drawingml/2006/chart">
            <c:chart xmlns:c="http://schemas.openxmlformats.org/drawingml/2006/chart" xmlns:r="http://schemas.openxmlformats.org/officeDocument/2006/relationships" r:id="rId3"/>
          </a:graphicData>
        </a:graphic>
      </p:graphicFrame>
      <p:sp>
        <p:nvSpPr>
          <p:cNvPr id="16" name="Rounded Rectangle 15"/>
          <p:cNvSpPr/>
          <p:nvPr/>
        </p:nvSpPr>
        <p:spPr>
          <a:xfrm>
            <a:off x="5818910" y="6449290"/>
            <a:ext cx="1524000" cy="381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smtClean="0"/>
              <a:t>No data 2002-2005</a:t>
            </a:r>
            <a:endParaRPr lang="en-US" sz="1200" dirty="0"/>
          </a:p>
        </p:txBody>
      </p:sp>
      <p:sp>
        <p:nvSpPr>
          <p:cNvPr id="21" name="TextBox 20"/>
          <p:cNvSpPr txBox="1"/>
          <p:nvPr/>
        </p:nvSpPr>
        <p:spPr>
          <a:xfrm>
            <a:off x="676633" y="106180"/>
            <a:ext cx="8112285" cy="646331"/>
          </a:xfrm>
          <a:prstGeom prst="rect">
            <a:avLst/>
          </a:prstGeom>
          <a:noFill/>
        </p:spPr>
        <p:txBody>
          <a:bodyPr wrap="none" rtlCol="0">
            <a:spAutoFit/>
          </a:bodyPr>
          <a:lstStyle/>
          <a:p>
            <a:r>
              <a:rPr lang="en-US" sz="3200" b="1" dirty="0" smtClean="0"/>
              <a:t>Case Study Activity with REAL DATA:  </a:t>
            </a:r>
            <a:r>
              <a:rPr lang="en-US" sz="3600" b="1" dirty="0" smtClean="0">
                <a:solidFill>
                  <a:srgbClr val="C00000"/>
                </a:solidFill>
                <a:effectLst>
                  <a:outerShdw blurRad="38100" dist="38100" dir="2700000" algn="tl">
                    <a:srgbClr val="000000">
                      <a:alpha val="43137"/>
                    </a:srgbClr>
                  </a:outerShdw>
                </a:effectLst>
              </a:rPr>
              <a:t>RESULTS</a:t>
            </a:r>
            <a:endParaRPr lang="en-US" sz="3600" b="1" dirty="0">
              <a:solidFill>
                <a:srgbClr val="C00000"/>
              </a:solidFill>
              <a:effectLst>
                <a:outerShdw blurRad="38100" dist="38100" dir="2700000" algn="tl">
                  <a:srgbClr val="000000">
                    <a:alpha val="43137"/>
                  </a:srgbClr>
                </a:outerShdw>
              </a:effectLst>
            </a:endParaRPr>
          </a:p>
        </p:txBody>
      </p:sp>
      <p:sp>
        <p:nvSpPr>
          <p:cNvPr id="24" name="TextBox 23"/>
          <p:cNvSpPr txBox="1"/>
          <p:nvPr/>
        </p:nvSpPr>
        <p:spPr>
          <a:xfrm rot="16200000">
            <a:off x="-598960" y="4027961"/>
            <a:ext cx="2634054" cy="369332"/>
          </a:xfrm>
          <a:prstGeom prst="rect">
            <a:avLst/>
          </a:prstGeom>
          <a:noFill/>
        </p:spPr>
        <p:txBody>
          <a:bodyPr wrap="none" rtlCol="0">
            <a:spAutoFit/>
          </a:bodyPr>
          <a:lstStyle/>
          <a:p>
            <a:r>
              <a:rPr lang="en-US" b="1" dirty="0" smtClean="0"/>
              <a:t>Number of bighorn sheep</a:t>
            </a:r>
            <a:endParaRPr lang="en-US" b="1" dirty="0"/>
          </a:p>
        </p:txBody>
      </p:sp>
      <p:sp>
        <p:nvSpPr>
          <p:cNvPr id="25" name="TextBox 24"/>
          <p:cNvSpPr txBox="1"/>
          <p:nvPr/>
        </p:nvSpPr>
        <p:spPr>
          <a:xfrm>
            <a:off x="4267195" y="6460958"/>
            <a:ext cx="586507" cy="369332"/>
          </a:xfrm>
          <a:prstGeom prst="rect">
            <a:avLst/>
          </a:prstGeom>
          <a:noFill/>
        </p:spPr>
        <p:txBody>
          <a:bodyPr wrap="none" rtlCol="0">
            <a:spAutoFit/>
          </a:bodyPr>
          <a:lstStyle/>
          <a:p>
            <a:r>
              <a:rPr lang="en-US" dirty="0" smtClean="0"/>
              <a:t>Year</a:t>
            </a:r>
            <a:endParaRPr lang="en-US" dirty="0"/>
          </a:p>
        </p:txBody>
      </p:sp>
      <p:sp>
        <p:nvSpPr>
          <p:cNvPr id="12" name="TextBox 11"/>
          <p:cNvSpPr txBox="1"/>
          <p:nvPr/>
        </p:nvSpPr>
        <p:spPr>
          <a:xfrm>
            <a:off x="1477446" y="914400"/>
            <a:ext cx="6218754" cy="523220"/>
          </a:xfrm>
          <a:prstGeom prst="rect">
            <a:avLst/>
          </a:prstGeom>
          <a:noFill/>
        </p:spPr>
        <p:txBody>
          <a:bodyPr wrap="none" rtlCol="0">
            <a:spAutoFit/>
          </a:bodyPr>
          <a:lstStyle/>
          <a:p>
            <a:r>
              <a:rPr lang="en-US" sz="2800" dirty="0" smtClean="0">
                <a:solidFill>
                  <a:srgbClr val="FFFF00"/>
                </a:solidFill>
              </a:rPr>
              <a:t>GROUP 2:  Lost Creek bighorn sheep herd</a:t>
            </a:r>
            <a:endParaRPr lang="en-US" sz="2800" dirty="0">
              <a:solidFill>
                <a:srgbClr val="FFFF00"/>
              </a:solidFill>
            </a:endParaRPr>
          </a:p>
        </p:txBody>
      </p:sp>
      <p:sp>
        <p:nvSpPr>
          <p:cNvPr id="18" name="Rounded Rectangle 17"/>
          <p:cNvSpPr/>
          <p:nvPr/>
        </p:nvSpPr>
        <p:spPr>
          <a:xfrm>
            <a:off x="6858000" y="3706100"/>
            <a:ext cx="2133600" cy="1066800"/>
          </a:xfrm>
          <a:prstGeom prst="roundRect">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t>How did bighorn sheep in this herd get pneumonia?  </a:t>
            </a:r>
          </a:p>
        </p:txBody>
      </p:sp>
      <p:sp>
        <p:nvSpPr>
          <p:cNvPr id="19" name="Rounded Rectangle 18"/>
          <p:cNvSpPr/>
          <p:nvPr/>
        </p:nvSpPr>
        <p:spPr>
          <a:xfrm>
            <a:off x="2667000" y="5181600"/>
            <a:ext cx="2590800" cy="1066800"/>
          </a:xfrm>
          <a:prstGeom prst="roundRect">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solidFill>
                  <a:schemeClr val="bg1"/>
                </a:solidFill>
              </a:rPr>
              <a:t>Do you think this herd has rebounded since the die-off in 1991?  </a:t>
            </a:r>
            <a:endParaRPr lang="en-US" dirty="0">
              <a:solidFill>
                <a:schemeClr val="bg1"/>
              </a:solidFill>
            </a:endParaRPr>
          </a:p>
        </p:txBody>
      </p:sp>
      <p:sp>
        <p:nvSpPr>
          <p:cNvPr id="20" name="Rounded Rectangle 19"/>
          <p:cNvSpPr/>
          <p:nvPr/>
        </p:nvSpPr>
        <p:spPr>
          <a:xfrm>
            <a:off x="152400" y="2133600"/>
            <a:ext cx="3124200" cy="1828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solidFill>
                  <a:srgbClr val="FFFF00"/>
                </a:solidFill>
              </a:rPr>
              <a:t>In 1967,  this herd was re-established with 25 sheep that were trapped FROM another herd and transplanted TO the Lost Creek habitat</a:t>
            </a:r>
          </a:p>
        </p:txBody>
      </p:sp>
      <p:sp>
        <p:nvSpPr>
          <p:cNvPr id="28" name="Down Arrow 27"/>
          <p:cNvSpPr/>
          <p:nvPr/>
        </p:nvSpPr>
        <p:spPr>
          <a:xfrm rot="2660069">
            <a:off x="4403458" y="3025324"/>
            <a:ext cx="533400" cy="1047784"/>
          </a:xfrm>
          <a:prstGeom prst="downArrow">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ounded Rectangle 28"/>
          <p:cNvSpPr/>
          <p:nvPr/>
        </p:nvSpPr>
        <p:spPr>
          <a:xfrm>
            <a:off x="6781800" y="2133600"/>
            <a:ext cx="1828800" cy="838200"/>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solidFill>
                  <a:schemeClr val="bg1"/>
                </a:solidFill>
              </a:rPr>
              <a:t>A pneumonia outbreak caused </a:t>
            </a:r>
          </a:p>
          <a:p>
            <a:r>
              <a:rPr lang="en-US" dirty="0" smtClean="0">
                <a:solidFill>
                  <a:schemeClr val="bg1"/>
                </a:solidFill>
              </a:rPr>
              <a:t>a die-off</a:t>
            </a:r>
            <a:endParaRPr lang="en-US" dirty="0">
              <a:solidFill>
                <a:schemeClr val="bg1"/>
              </a:solidFill>
            </a:endParaRPr>
          </a:p>
        </p:txBody>
      </p:sp>
      <p:sp>
        <p:nvSpPr>
          <p:cNvPr id="30" name="Rounded Rectangle 29"/>
          <p:cNvSpPr/>
          <p:nvPr/>
        </p:nvSpPr>
        <p:spPr>
          <a:xfrm>
            <a:off x="6477000" y="4876800"/>
            <a:ext cx="2514600" cy="838200"/>
          </a:xfrm>
          <a:prstGeom prst="roundRect">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t>It was transmitted from domestic sheep</a:t>
            </a:r>
          </a:p>
        </p:txBody>
      </p:sp>
      <p:sp>
        <p:nvSpPr>
          <p:cNvPr id="14" name="Rounded Rectangle 13"/>
          <p:cNvSpPr/>
          <p:nvPr/>
        </p:nvSpPr>
        <p:spPr>
          <a:xfrm>
            <a:off x="4572000" y="1295400"/>
            <a:ext cx="2133600" cy="1752600"/>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solidFill>
                  <a:schemeClr val="bg1"/>
                </a:solidFill>
              </a:rPr>
              <a:t>What happened in the fall of 1991 to make the number of bighorn sheep decrease so much?  </a:t>
            </a:r>
            <a:endParaRPr lang="en-US"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anim calcmode="lin" valueType="num">
                                      <p:cBhvr additive="base">
                                        <p:cTn id="17" dur="500" fill="hold"/>
                                        <p:tgtEl>
                                          <p:spTgt spid="29"/>
                                        </p:tgtEl>
                                        <p:attrNameLst>
                                          <p:attrName>ppt_x</p:attrName>
                                        </p:attrNameLst>
                                      </p:cBhvr>
                                      <p:tavLst>
                                        <p:tav tm="0">
                                          <p:val>
                                            <p:strVal val="1+#ppt_w/2"/>
                                          </p:val>
                                        </p:tav>
                                        <p:tav tm="100000">
                                          <p:val>
                                            <p:strVal val="#ppt_x"/>
                                          </p:val>
                                        </p:tav>
                                      </p:tavLst>
                                    </p:anim>
                                    <p:anim calcmode="lin" valueType="num">
                                      <p:cBhvr additive="base">
                                        <p:cTn id="18" dur="5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anim calcmode="lin" valueType="num">
                                      <p:cBhvr additive="base">
                                        <p:cTn id="27" dur="500" fill="hold"/>
                                        <p:tgtEl>
                                          <p:spTgt spid="30"/>
                                        </p:tgtEl>
                                        <p:attrNameLst>
                                          <p:attrName>ppt_x</p:attrName>
                                        </p:attrNameLst>
                                      </p:cBhvr>
                                      <p:tavLst>
                                        <p:tav tm="0">
                                          <p:val>
                                            <p:strVal val="#ppt_x"/>
                                          </p:val>
                                        </p:tav>
                                        <p:tav tm="100000">
                                          <p:val>
                                            <p:strVal val="#ppt_x"/>
                                          </p:val>
                                        </p:tav>
                                      </p:tavLst>
                                    </p:anim>
                                    <p:anim calcmode="lin" valueType="num">
                                      <p:cBhvr additive="base">
                                        <p:cTn id="28"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8" grpId="0" animBg="1"/>
      <p:bldP spid="29" grpId="0" animBg="1"/>
      <p:bldP spid="30" grpId="0" animBg="1"/>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152400" y="1150203"/>
            <a:ext cx="8763000" cy="830997"/>
          </a:xfrm>
          <a:prstGeom prst="rect">
            <a:avLst/>
          </a:prstGeom>
          <a:noFill/>
        </p:spPr>
        <p:txBody>
          <a:bodyPr wrap="square" rtlCol="0">
            <a:spAutoFit/>
          </a:bodyPr>
          <a:lstStyle/>
          <a:p>
            <a:endParaRPr lang="en-US" sz="2400" dirty="0" smtClean="0"/>
          </a:p>
          <a:p>
            <a:endParaRPr lang="en-US" sz="2400" b="1" dirty="0"/>
          </a:p>
        </p:txBody>
      </p:sp>
      <p:sp>
        <p:nvSpPr>
          <p:cNvPr id="7" name="TextBox 6"/>
          <p:cNvSpPr txBox="1"/>
          <p:nvPr/>
        </p:nvSpPr>
        <p:spPr>
          <a:xfrm>
            <a:off x="304800" y="1302603"/>
            <a:ext cx="8763000" cy="830997"/>
          </a:xfrm>
          <a:prstGeom prst="rect">
            <a:avLst/>
          </a:prstGeom>
          <a:noFill/>
        </p:spPr>
        <p:txBody>
          <a:bodyPr wrap="square" rtlCol="0">
            <a:spAutoFit/>
          </a:bodyPr>
          <a:lstStyle/>
          <a:p>
            <a:endParaRPr lang="en-US" sz="2400" dirty="0" smtClean="0"/>
          </a:p>
          <a:p>
            <a:endParaRPr lang="en-US" sz="2400" b="1" dirty="0"/>
          </a:p>
        </p:txBody>
      </p:sp>
      <p:pic>
        <p:nvPicPr>
          <p:cNvPr id="18" name="Picture 17" descr="shutterstock_101024194.jpg"/>
          <p:cNvPicPr>
            <a:picLocks noChangeAspect="1"/>
          </p:cNvPicPr>
          <p:nvPr/>
        </p:nvPicPr>
        <p:blipFill>
          <a:blip r:embed="rId3" cstate="print"/>
          <a:srcRect l="32076"/>
          <a:stretch>
            <a:fillRect/>
          </a:stretch>
        </p:blipFill>
        <p:spPr>
          <a:xfrm>
            <a:off x="152400" y="3124200"/>
            <a:ext cx="3048001" cy="2980394"/>
          </a:xfrm>
          <a:prstGeom prst="rect">
            <a:avLst/>
          </a:prstGeom>
        </p:spPr>
      </p:pic>
      <p:pic>
        <p:nvPicPr>
          <p:cNvPr id="19" name="Picture 18" descr="shutterstock_137977346.jpg"/>
          <p:cNvPicPr>
            <a:picLocks noChangeAspect="1"/>
          </p:cNvPicPr>
          <p:nvPr/>
        </p:nvPicPr>
        <p:blipFill>
          <a:blip r:embed="rId4" cstate="print"/>
          <a:srcRect l="46902" t="8750" b="7051"/>
          <a:stretch>
            <a:fillRect/>
          </a:stretch>
        </p:blipFill>
        <p:spPr>
          <a:xfrm>
            <a:off x="3429000" y="3124200"/>
            <a:ext cx="2819400" cy="2980509"/>
          </a:xfrm>
          <a:prstGeom prst="rect">
            <a:avLst/>
          </a:prstGeom>
        </p:spPr>
      </p:pic>
      <p:sp>
        <p:nvSpPr>
          <p:cNvPr id="21" name="TextBox 20"/>
          <p:cNvSpPr txBox="1"/>
          <p:nvPr/>
        </p:nvSpPr>
        <p:spPr>
          <a:xfrm>
            <a:off x="676633" y="106180"/>
            <a:ext cx="8112285" cy="646331"/>
          </a:xfrm>
          <a:prstGeom prst="rect">
            <a:avLst/>
          </a:prstGeom>
          <a:noFill/>
        </p:spPr>
        <p:txBody>
          <a:bodyPr wrap="none" rtlCol="0">
            <a:spAutoFit/>
          </a:bodyPr>
          <a:lstStyle/>
          <a:p>
            <a:r>
              <a:rPr lang="en-US" sz="3200" b="1" dirty="0" smtClean="0"/>
              <a:t>Case Study Activity with REAL DATA:  </a:t>
            </a:r>
            <a:r>
              <a:rPr lang="en-US" sz="3600" b="1" dirty="0" smtClean="0">
                <a:solidFill>
                  <a:srgbClr val="C00000"/>
                </a:solidFill>
                <a:effectLst>
                  <a:outerShdw blurRad="38100" dist="38100" dir="2700000" algn="tl">
                    <a:srgbClr val="000000">
                      <a:alpha val="43137"/>
                    </a:srgbClr>
                  </a:outerShdw>
                </a:effectLst>
              </a:rPr>
              <a:t>RESULTS</a:t>
            </a:r>
            <a:endParaRPr lang="en-US" sz="3600" b="1" dirty="0">
              <a:solidFill>
                <a:srgbClr val="C00000"/>
              </a:solidFill>
              <a:effectLst>
                <a:outerShdw blurRad="38100" dist="38100" dir="2700000" algn="tl">
                  <a:srgbClr val="000000">
                    <a:alpha val="43137"/>
                  </a:srgbClr>
                </a:outerShdw>
              </a:effectLst>
            </a:endParaRPr>
          </a:p>
        </p:txBody>
      </p:sp>
      <p:sp>
        <p:nvSpPr>
          <p:cNvPr id="22" name="TextBox 21"/>
          <p:cNvSpPr txBox="1"/>
          <p:nvPr/>
        </p:nvSpPr>
        <p:spPr>
          <a:xfrm>
            <a:off x="1477446" y="914400"/>
            <a:ext cx="6218754" cy="523220"/>
          </a:xfrm>
          <a:prstGeom prst="rect">
            <a:avLst/>
          </a:prstGeom>
          <a:noFill/>
        </p:spPr>
        <p:txBody>
          <a:bodyPr wrap="none" rtlCol="0">
            <a:spAutoFit/>
          </a:bodyPr>
          <a:lstStyle/>
          <a:p>
            <a:r>
              <a:rPr lang="en-US" sz="2800" dirty="0" smtClean="0">
                <a:solidFill>
                  <a:srgbClr val="FFFF00"/>
                </a:solidFill>
              </a:rPr>
              <a:t>GROUP 2:  Lost Creek bighorn sheep herd</a:t>
            </a:r>
            <a:endParaRPr lang="en-US" sz="2800" dirty="0">
              <a:solidFill>
                <a:srgbClr val="FFFF00"/>
              </a:solidFill>
            </a:endParaRPr>
          </a:p>
        </p:txBody>
      </p:sp>
      <p:sp>
        <p:nvSpPr>
          <p:cNvPr id="15" name="TextBox 14"/>
          <p:cNvSpPr txBox="1"/>
          <p:nvPr/>
        </p:nvSpPr>
        <p:spPr>
          <a:xfrm>
            <a:off x="872840" y="1457980"/>
            <a:ext cx="7411388" cy="523220"/>
          </a:xfrm>
          <a:prstGeom prst="rect">
            <a:avLst/>
          </a:prstGeom>
          <a:noFill/>
        </p:spPr>
        <p:txBody>
          <a:bodyPr wrap="none" rtlCol="0">
            <a:spAutoFit/>
          </a:bodyPr>
          <a:lstStyle/>
          <a:p>
            <a:r>
              <a:rPr lang="en-US" sz="2800" dirty="0" smtClean="0">
                <a:solidFill>
                  <a:schemeClr val="accent3">
                    <a:lumMod val="60000"/>
                    <a:lumOff val="40000"/>
                  </a:schemeClr>
                </a:solidFill>
                <a:effectLst>
                  <a:outerShdw blurRad="38100" dist="38100" dir="2700000" algn="tl">
                    <a:srgbClr val="000000">
                      <a:alpha val="43137"/>
                    </a:srgbClr>
                  </a:outerShdw>
                </a:effectLst>
              </a:rPr>
              <a:t>What factors affect the conservation of this herd?</a:t>
            </a:r>
            <a:endParaRPr lang="en-US" sz="2800" dirty="0">
              <a:solidFill>
                <a:schemeClr val="accent3">
                  <a:lumMod val="60000"/>
                  <a:lumOff val="40000"/>
                </a:schemeClr>
              </a:solidFill>
              <a:effectLst>
                <a:outerShdw blurRad="38100" dist="38100" dir="2700000" algn="tl">
                  <a:srgbClr val="000000">
                    <a:alpha val="43137"/>
                  </a:srgbClr>
                </a:outerShdw>
              </a:effectLst>
            </a:endParaRPr>
          </a:p>
        </p:txBody>
      </p:sp>
      <p:sp>
        <p:nvSpPr>
          <p:cNvPr id="20" name="TextBox 19"/>
          <p:cNvSpPr txBox="1"/>
          <p:nvPr/>
        </p:nvSpPr>
        <p:spPr>
          <a:xfrm>
            <a:off x="228600" y="2362200"/>
            <a:ext cx="3124200" cy="707886"/>
          </a:xfrm>
          <a:prstGeom prst="rect">
            <a:avLst/>
          </a:prstGeom>
          <a:noFill/>
        </p:spPr>
        <p:txBody>
          <a:bodyPr wrap="square" rtlCol="0">
            <a:spAutoFit/>
          </a:bodyPr>
          <a:lstStyle/>
          <a:p>
            <a:r>
              <a:rPr lang="en-US" sz="2000" dirty="0" smtClean="0">
                <a:solidFill>
                  <a:srgbClr val="FFFF00"/>
                </a:solidFill>
                <a:effectLst>
                  <a:outerShdw blurRad="38100" dist="38100" dir="2700000" algn="tl">
                    <a:srgbClr val="000000">
                      <a:alpha val="43137"/>
                    </a:srgbClr>
                  </a:outerShdw>
                </a:effectLst>
              </a:rPr>
              <a:t>Disease transmission from domestic sheep and goats</a:t>
            </a:r>
            <a:endParaRPr lang="en-US" sz="2000" dirty="0">
              <a:solidFill>
                <a:srgbClr val="FFFF00"/>
              </a:solidFill>
              <a:effectLst>
                <a:outerShdw blurRad="38100" dist="38100" dir="2700000" algn="tl">
                  <a:srgbClr val="000000">
                    <a:alpha val="43137"/>
                  </a:srgbClr>
                </a:outerShdw>
              </a:effectLst>
            </a:endParaRPr>
          </a:p>
        </p:txBody>
      </p:sp>
      <p:sp>
        <p:nvSpPr>
          <p:cNvPr id="23" name="TextBox 22"/>
          <p:cNvSpPr txBox="1"/>
          <p:nvPr/>
        </p:nvSpPr>
        <p:spPr>
          <a:xfrm>
            <a:off x="3733800" y="2362200"/>
            <a:ext cx="2416302" cy="707886"/>
          </a:xfrm>
          <a:prstGeom prst="rect">
            <a:avLst/>
          </a:prstGeom>
          <a:noFill/>
        </p:spPr>
        <p:txBody>
          <a:bodyPr wrap="none" rtlCol="0">
            <a:spAutoFit/>
          </a:bodyPr>
          <a:lstStyle/>
          <a:p>
            <a:r>
              <a:rPr lang="en-US" sz="2000" dirty="0" smtClean="0">
                <a:solidFill>
                  <a:srgbClr val="FFFF00"/>
                </a:solidFill>
                <a:effectLst>
                  <a:outerShdw blurRad="38100" dist="38100" dir="2700000" algn="tl">
                    <a:srgbClr val="000000">
                      <a:alpha val="43137"/>
                    </a:srgbClr>
                  </a:outerShdw>
                </a:effectLst>
              </a:rPr>
              <a:t>Habitat loss due to </a:t>
            </a:r>
          </a:p>
          <a:p>
            <a:r>
              <a:rPr lang="en-US" sz="2000" dirty="0" smtClean="0">
                <a:solidFill>
                  <a:srgbClr val="FFFF00"/>
                </a:solidFill>
                <a:effectLst>
                  <a:outerShdw blurRad="38100" dist="38100" dir="2700000" algn="tl">
                    <a:srgbClr val="000000">
                      <a:alpha val="43137"/>
                    </a:srgbClr>
                  </a:outerShdw>
                </a:effectLst>
              </a:rPr>
              <a:t>human development</a:t>
            </a:r>
            <a:endParaRPr lang="en-US" sz="2000" dirty="0">
              <a:solidFill>
                <a:srgbClr val="FFFF00"/>
              </a:solidFill>
              <a:effectLst>
                <a:outerShdw blurRad="38100" dist="38100" dir="2700000" algn="tl">
                  <a:srgbClr val="000000">
                    <a:alpha val="43137"/>
                  </a:srgbClr>
                </a:outerShdw>
              </a:effectLst>
            </a:endParaRPr>
          </a:p>
        </p:txBody>
      </p:sp>
      <p:sp>
        <p:nvSpPr>
          <p:cNvPr id="26" name="TextBox 25"/>
          <p:cNvSpPr txBox="1"/>
          <p:nvPr/>
        </p:nvSpPr>
        <p:spPr>
          <a:xfrm>
            <a:off x="6766787" y="2369125"/>
            <a:ext cx="1920013" cy="707886"/>
          </a:xfrm>
          <a:prstGeom prst="rect">
            <a:avLst/>
          </a:prstGeom>
          <a:noFill/>
        </p:spPr>
        <p:txBody>
          <a:bodyPr wrap="none" rtlCol="0">
            <a:spAutoFit/>
          </a:bodyPr>
          <a:lstStyle/>
          <a:p>
            <a:r>
              <a:rPr lang="en-US" sz="2000" dirty="0" smtClean="0">
                <a:solidFill>
                  <a:srgbClr val="FFFF00"/>
                </a:solidFill>
                <a:effectLst>
                  <a:outerShdw blurRad="38100" dist="38100" dir="2700000" algn="tl">
                    <a:srgbClr val="000000">
                      <a:alpha val="43137"/>
                    </a:srgbClr>
                  </a:outerShdw>
                </a:effectLst>
              </a:rPr>
              <a:t>Habitat loss due </a:t>
            </a:r>
          </a:p>
          <a:p>
            <a:r>
              <a:rPr lang="en-US" sz="2000" dirty="0" smtClean="0">
                <a:solidFill>
                  <a:srgbClr val="FFFF00"/>
                </a:solidFill>
                <a:effectLst>
                  <a:outerShdw blurRad="38100" dist="38100" dir="2700000" algn="tl">
                    <a:srgbClr val="000000">
                      <a:alpha val="43137"/>
                    </a:srgbClr>
                  </a:outerShdw>
                </a:effectLst>
              </a:rPr>
              <a:t>      to weeds</a:t>
            </a:r>
            <a:endParaRPr lang="en-US" sz="2000" dirty="0">
              <a:solidFill>
                <a:srgbClr val="FFFF00"/>
              </a:solidFill>
              <a:effectLst>
                <a:outerShdw blurRad="38100" dist="38100" dir="2700000" algn="tl">
                  <a:srgbClr val="000000">
                    <a:alpha val="43137"/>
                  </a:srgbClr>
                </a:outerShdw>
              </a:effectLst>
            </a:endParaRPr>
          </a:p>
        </p:txBody>
      </p:sp>
      <p:pic>
        <p:nvPicPr>
          <p:cNvPr id="27" name="Picture 26" descr="spotted knapweed Idaho Weed Awareness Campaign.jpg"/>
          <p:cNvPicPr>
            <a:picLocks noChangeAspect="1"/>
          </p:cNvPicPr>
          <p:nvPr/>
        </p:nvPicPr>
        <p:blipFill>
          <a:blip r:embed="rId5" cstate="print"/>
          <a:stretch>
            <a:fillRect/>
          </a:stretch>
        </p:blipFill>
        <p:spPr>
          <a:xfrm>
            <a:off x="6477000" y="3124200"/>
            <a:ext cx="2502568" cy="1828800"/>
          </a:xfrm>
          <a:prstGeom prst="rect">
            <a:avLst/>
          </a:prstGeom>
        </p:spPr>
      </p:pic>
      <p:sp>
        <p:nvSpPr>
          <p:cNvPr id="29" name="Rounded Rectangle 28"/>
          <p:cNvSpPr/>
          <p:nvPr/>
        </p:nvSpPr>
        <p:spPr>
          <a:xfrm>
            <a:off x="96985" y="2209800"/>
            <a:ext cx="3103415" cy="4191000"/>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ounded Rectangle 29"/>
          <p:cNvSpPr/>
          <p:nvPr/>
        </p:nvSpPr>
        <p:spPr>
          <a:xfrm rot="20520919">
            <a:off x="2564398" y="830467"/>
            <a:ext cx="2767261" cy="946653"/>
          </a:xfrm>
          <a:prstGeom prst="roundRect">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This is the most important factor for this herd</a:t>
            </a:r>
            <a:endParaRPr lang="en-US" dirty="0"/>
          </a:p>
        </p:txBody>
      </p:sp>
      <p:sp>
        <p:nvSpPr>
          <p:cNvPr id="31" name="Bent Arrow 30"/>
          <p:cNvSpPr/>
          <p:nvPr/>
        </p:nvSpPr>
        <p:spPr>
          <a:xfrm rot="17318073" flipH="1">
            <a:off x="1576209" y="1200676"/>
            <a:ext cx="990600" cy="762000"/>
          </a:xfrm>
          <a:prstGeom prst="bentArrow">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3" grpId="0"/>
      <p:bldP spid="26" grpId="0"/>
      <p:bldP spid="29" grpId="0" animBg="1"/>
      <p:bldP spid="30" grpId="0" animBg="1"/>
      <p:bldP spid="3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152400" y="1150203"/>
            <a:ext cx="8763000" cy="830997"/>
          </a:xfrm>
          <a:prstGeom prst="rect">
            <a:avLst/>
          </a:prstGeom>
          <a:noFill/>
        </p:spPr>
        <p:txBody>
          <a:bodyPr wrap="square" rtlCol="0">
            <a:spAutoFit/>
          </a:bodyPr>
          <a:lstStyle/>
          <a:p>
            <a:endParaRPr lang="en-US" sz="2400" dirty="0" smtClean="0"/>
          </a:p>
          <a:p>
            <a:endParaRPr lang="en-US" sz="2400" b="1" dirty="0"/>
          </a:p>
        </p:txBody>
      </p:sp>
      <p:sp>
        <p:nvSpPr>
          <p:cNvPr id="7" name="TextBox 6"/>
          <p:cNvSpPr txBox="1"/>
          <p:nvPr/>
        </p:nvSpPr>
        <p:spPr>
          <a:xfrm>
            <a:off x="304800" y="1302603"/>
            <a:ext cx="8763000" cy="830997"/>
          </a:xfrm>
          <a:prstGeom prst="rect">
            <a:avLst/>
          </a:prstGeom>
          <a:noFill/>
        </p:spPr>
        <p:txBody>
          <a:bodyPr wrap="square" rtlCol="0">
            <a:spAutoFit/>
          </a:bodyPr>
          <a:lstStyle/>
          <a:p>
            <a:endParaRPr lang="en-US" sz="2400" dirty="0" smtClean="0"/>
          </a:p>
          <a:p>
            <a:endParaRPr lang="en-US" sz="2400" b="1" dirty="0"/>
          </a:p>
        </p:txBody>
      </p:sp>
      <p:pic>
        <p:nvPicPr>
          <p:cNvPr id="18" name="Picture 17" descr="shutterstock_101024194.jpg"/>
          <p:cNvPicPr>
            <a:picLocks noChangeAspect="1"/>
          </p:cNvPicPr>
          <p:nvPr/>
        </p:nvPicPr>
        <p:blipFill>
          <a:blip r:embed="rId3" cstate="print"/>
          <a:srcRect l="32076"/>
          <a:stretch>
            <a:fillRect/>
          </a:stretch>
        </p:blipFill>
        <p:spPr>
          <a:xfrm>
            <a:off x="152400" y="3124200"/>
            <a:ext cx="3048001" cy="2980394"/>
          </a:xfrm>
          <a:prstGeom prst="rect">
            <a:avLst/>
          </a:prstGeom>
        </p:spPr>
      </p:pic>
      <p:sp>
        <p:nvSpPr>
          <p:cNvPr id="21" name="TextBox 20"/>
          <p:cNvSpPr txBox="1"/>
          <p:nvPr/>
        </p:nvSpPr>
        <p:spPr>
          <a:xfrm>
            <a:off x="676633" y="106180"/>
            <a:ext cx="8112285" cy="646331"/>
          </a:xfrm>
          <a:prstGeom prst="rect">
            <a:avLst/>
          </a:prstGeom>
          <a:noFill/>
        </p:spPr>
        <p:txBody>
          <a:bodyPr wrap="none" rtlCol="0">
            <a:spAutoFit/>
          </a:bodyPr>
          <a:lstStyle/>
          <a:p>
            <a:r>
              <a:rPr lang="en-US" sz="3200" b="1" dirty="0" smtClean="0"/>
              <a:t>Case Study Activity with REAL DATA:  </a:t>
            </a:r>
            <a:r>
              <a:rPr lang="en-US" sz="3600" b="1" dirty="0" smtClean="0">
                <a:solidFill>
                  <a:srgbClr val="C00000"/>
                </a:solidFill>
                <a:effectLst>
                  <a:outerShdw blurRad="38100" dist="38100" dir="2700000" algn="tl">
                    <a:srgbClr val="000000">
                      <a:alpha val="43137"/>
                    </a:srgbClr>
                  </a:outerShdw>
                </a:effectLst>
              </a:rPr>
              <a:t>RESULTS</a:t>
            </a:r>
            <a:endParaRPr lang="en-US" sz="3600" b="1" dirty="0">
              <a:solidFill>
                <a:srgbClr val="C00000"/>
              </a:solidFill>
              <a:effectLst>
                <a:outerShdw blurRad="38100" dist="38100" dir="2700000" algn="tl">
                  <a:srgbClr val="000000">
                    <a:alpha val="43137"/>
                  </a:srgbClr>
                </a:outerShdw>
              </a:effectLst>
            </a:endParaRPr>
          </a:p>
        </p:txBody>
      </p:sp>
      <p:sp>
        <p:nvSpPr>
          <p:cNvPr id="22" name="TextBox 21"/>
          <p:cNvSpPr txBox="1"/>
          <p:nvPr/>
        </p:nvSpPr>
        <p:spPr>
          <a:xfrm>
            <a:off x="1477446" y="914400"/>
            <a:ext cx="6218754" cy="523220"/>
          </a:xfrm>
          <a:prstGeom prst="rect">
            <a:avLst/>
          </a:prstGeom>
          <a:noFill/>
        </p:spPr>
        <p:txBody>
          <a:bodyPr wrap="none" rtlCol="0">
            <a:spAutoFit/>
          </a:bodyPr>
          <a:lstStyle/>
          <a:p>
            <a:r>
              <a:rPr lang="en-US" sz="2800" dirty="0" smtClean="0">
                <a:solidFill>
                  <a:srgbClr val="FFFF00"/>
                </a:solidFill>
              </a:rPr>
              <a:t>GROUP 2:  Lost Creek bighorn sheep herd</a:t>
            </a:r>
            <a:endParaRPr lang="en-US" sz="2800" dirty="0">
              <a:solidFill>
                <a:srgbClr val="FFFF00"/>
              </a:solidFill>
            </a:endParaRPr>
          </a:p>
        </p:txBody>
      </p:sp>
      <p:sp>
        <p:nvSpPr>
          <p:cNvPr id="15" name="TextBox 14"/>
          <p:cNvSpPr txBox="1"/>
          <p:nvPr/>
        </p:nvSpPr>
        <p:spPr>
          <a:xfrm>
            <a:off x="872840" y="1457980"/>
            <a:ext cx="7411388" cy="523220"/>
          </a:xfrm>
          <a:prstGeom prst="rect">
            <a:avLst/>
          </a:prstGeom>
          <a:noFill/>
        </p:spPr>
        <p:txBody>
          <a:bodyPr wrap="none" rtlCol="0">
            <a:spAutoFit/>
          </a:bodyPr>
          <a:lstStyle/>
          <a:p>
            <a:r>
              <a:rPr lang="en-US" sz="2800" dirty="0" smtClean="0">
                <a:solidFill>
                  <a:schemeClr val="accent3">
                    <a:lumMod val="60000"/>
                    <a:lumOff val="40000"/>
                  </a:schemeClr>
                </a:solidFill>
                <a:effectLst>
                  <a:outerShdw blurRad="38100" dist="38100" dir="2700000" algn="tl">
                    <a:srgbClr val="000000">
                      <a:alpha val="43137"/>
                    </a:srgbClr>
                  </a:outerShdw>
                </a:effectLst>
              </a:rPr>
              <a:t>What factors affect the conservation of this herd?</a:t>
            </a:r>
            <a:endParaRPr lang="en-US" sz="2800" dirty="0">
              <a:solidFill>
                <a:schemeClr val="accent3">
                  <a:lumMod val="60000"/>
                  <a:lumOff val="40000"/>
                </a:schemeClr>
              </a:solidFill>
              <a:effectLst>
                <a:outerShdw blurRad="38100" dist="38100" dir="2700000" algn="tl">
                  <a:srgbClr val="000000">
                    <a:alpha val="43137"/>
                  </a:srgbClr>
                </a:outerShdw>
              </a:effectLst>
            </a:endParaRPr>
          </a:p>
        </p:txBody>
      </p:sp>
      <p:sp>
        <p:nvSpPr>
          <p:cNvPr id="20" name="TextBox 19"/>
          <p:cNvSpPr txBox="1"/>
          <p:nvPr/>
        </p:nvSpPr>
        <p:spPr>
          <a:xfrm>
            <a:off x="228600" y="2362200"/>
            <a:ext cx="3124200" cy="707886"/>
          </a:xfrm>
          <a:prstGeom prst="rect">
            <a:avLst/>
          </a:prstGeom>
          <a:noFill/>
        </p:spPr>
        <p:txBody>
          <a:bodyPr wrap="square" rtlCol="0">
            <a:spAutoFit/>
          </a:bodyPr>
          <a:lstStyle/>
          <a:p>
            <a:r>
              <a:rPr lang="en-US" sz="2000" dirty="0" smtClean="0">
                <a:solidFill>
                  <a:srgbClr val="FFFF00"/>
                </a:solidFill>
                <a:effectLst>
                  <a:outerShdw blurRad="38100" dist="38100" dir="2700000" algn="tl">
                    <a:srgbClr val="000000">
                      <a:alpha val="43137"/>
                    </a:srgbClr>
                  </a:outerShdw>
                </a:effectLst>
              </a:rPr>
              <a:t>Disease transmission from domestic sheep and goats</a:t>
            </a:r>
            <a:endParaRPr lang="en-US" sz="2000" dirty="0">
              <a:solidFill>
                <a:srgbClr val="FFFF00"/>
              </a:solidFill>
              <a:effectLst>
                <a:outerShdw blurRad="38100" dist="38100" dir="2700000" algn="tl">
                  <a:srgbClr val="000000">
                    <a:alpha val="43137"/>
                  </a:srgbClr>
                </a:outerShdw>
              </a:effectLst>
            </a:endParaRPr>
          </a:p>
        </p:txBody>
      </p:sp>
      <p:sp>
        <p:nvSpPr>
          <p:cNvPr id="29" name="Rounded Rectangle 28"/>
          <p:cNvSpPr/>
          <p:nvPr/>
        </p:nvSpPr>
        <p:spPr>
          <a:xfrm>
            <a:off x="96985" y="2209800"/>
            <a:ext cx="3103415" cy="4191000"/>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3553690" y="2057400"/>
            <a:ext cx="4953000" cy="457200"/>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solidFill>
                  <a:schemeClr val="bg1"/>
                </a:solidFill>
              </a:rPr>
              <a:t>Bighorn sheep are VERY susceptible to pneumonia</a:t>
            </a:r>
            <a:endParaRPr lang="en-US" dirty="0">
              <a:solidFill>
                <a:schemeClr val="bg1"/>
              </a:solidFill>
            </a:endParaRPr>
          </a:p>
        </p:txBody>
      </p:sp>
      <p:sp>
        <p:nvSpPr>
          <p:cNvPr id="11" name="Rounded Rectangle 10"/>
          <p:cNvSpPr/>
          <p:nvPr/>
        </p:nvSpPr>
        <p:spPr>
          <a:xfrm>
            <a:off x="3553690" y="2590800"/>
            <a:ext cx="5029200" cy="768925"/>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solidFill>
                  <a:schemeClr val="bg1"/>
                </a:solidFill>
              </a:rPr>
              <a:t>When a bighorn sheep herd is infected with pneumonia, it can kill rams, ewes, and lambs</a:t>
            </a:r>
            <a:endParaRPr lang="en-US" dirty="0">
              <a:solidFill>
                <a:schemeClr val="bg1"/>
              </a:solidFill>
            </a:endParaRPr>
          </a:p>
        </p:txBody>
      </p:sp>
      <p:sp>
        <p:nvSpPr>
          <p:cNvPr id="19" name="Rounded Rectangle 18"/>
          <p:cNvSpPr/>
          <p:nvPr/>
        </p:nvSpPr>
        <p:spPr>
          <a:xfrm>
            <a:off x="3560620" y="3429000"/>
            <a:ext cx="5043055" cy="762000"/>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solidFill>
                  <a:schemeClr val="bg1"/>
                </a:solidFill>
              </a:rPr>
              <a:t>Any sheep in the herd that survive a pneumonia outbreak become </a:t>
            </a:r>
            <a:r>
              <a:rPr lang="en-US" b="1" dirty="0" smtClean="0">
                <a:solidFill>
                  <a:schemeClr val="bg1"/>
                </a:solidFill>
              </a:rPr>
              <a:t>disease</a:t>
            </a:r>
            <a:r>
              <a:rPr lang="en-US" dirty="0" smtClean="0">
                <a:solidFill>
                  <a:schemeClr val="bg1"/>
                </a:solidFill>
              </a:rPr>
              <a:t> </a:t>
            </a:r>
            <a:r>
              <a:rPr lang="en-US" b="1" dirty="0" smtClean="0">
                <a:solidFill>
                  <a:schemeClr val="bg1"/>
                </a:solidFill>
              </a:rPr>
              <a:t>carriers……</a:t>
            </a:r>
            <a:endParaRPr lang="en-US" dirty="0">
              <a:solidFill>
                <a:schemeClr val="bg1"/>
              </a:solidFill>
            </a:endParaRPr>
          </a:p>
        </p:txBody>
      </p:sp>
      <p:sp>
        <p:nvSpPr>
          <p:cNvPr id="23" name="Rounded Rectangle 22"/>
          <p:cNvSpPr/>
          <p:nvPr/>
        </p:nvSpPr>
        <p:spPr>
          <a:xfrm>
            <a:off x="3574475" y="4267200"/>
            <a:ext cx="5029200" cy="533400"/>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solidFill>
                  <a:schemeClr val="bg1"/>
                </a:solidFill>
              </a:rPr>
              <a:t>……infecting new lambs in the following years</a:t>
            </a:r>
            <a:endParaRPr lang="en-US" dirty="0">
              <a:solidFill>
                <a:schemeClr val="bg1"/>
              </a:solidFill>
            </a:endParaRPr>
          </a:p>
        </p:txBody>
      </p:sp>
      <p:sp>
        <p:nvSpPr>
          <p:cNvPr id="25" name="Rounded Rectangle 24"/>
          <p:cNvSpPr/>
          <p:nvPr/>
        </p:nvSpPr>
        <p:spPr>
          <a:xfrm>
            <a:off x="3394365" y="4876800"/>
            <a:ext cx="5410200" cy="914400"/>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solidFill>
                  <a:schemeClr val="bg1"/>
                </a:solidFill>
              </a:rPr>
              <a:t>Biologically, bighorn sheep already have a </a:t>
            </a:r>
            <a:r>
              <a:rPr lang="en-US" b="1" dirty="0" smtClean="0">
                <a:solidFill>
                  <a:schemeClr val="bg1"/>
                </a:solidFill>
              </a:rPr>
              <a:t>LOW RATE OF REPRODUCTION </a:t>
            </a:r>
            <a:r>
              <a:rPr lang="en-US" dirty="0" smtClean="0">
                <a:solidFill>
                  <a:schemeClr val="bg1"/>
                </a:solidFill>
              </a:rPr>
              <a:t>(ewes only give birth to 1 or sometimes 2 lambs/year)</a:t>
            </a:r>
            <a:endParaRPr lang="en-US" dirty="0">
              <a:solidFill>
                <a:schemeClr val="bg1"/>
              </a:solidFill>
            </a:endParaRPr>
          </a:p>
        </p:txBody>
      </p:sp>
      <p:sp>
        <p:nvSpPr>
          <p:cNvPr id="26" name="Rounded Rectangle 25"/>
          <p:cNvSpPr/>
          <p:nvPr/>
        </p:nvSpPr>
        <p:spPr>
          <a:xfrm>
            <a:off x="3394365" y="5867400"/>
            <a:ext cx="5410200" cy="914400"/>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solidFill>
                  <a:schemeClr val="bg1"/>
                </a:solidFill>
              </a:rPr>
              <a:t>So for some herds, it can take a really long time to recover from a pneumonia outbreak (and some herds never recover)</a:t>
            </a:r>
            <a:endParaRPr lang="en-US"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9" grpId="0" animBg="1"/>
      <p:bldP spid="23" grpId="0" animBg="1"/>
      <p:bldP spid="25" grpId="0" animBg="1"/>
      <p:bldP spid="2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152400" y="1150203"/>
            <a:ext cx="8763000" cy="830997"/>
          </a:xfrm>
          <a:prstGeom prst="rect">
            <a:avLst/>
          </a:prstGeom>
          <a:noFill/>
        </p:spPr>
        <p:txBody>
          <a:bodyPr wrap="square" rtlCol="0">
            <a:spAutoFit/>
          </a:bodyPr>
          <a:lstStyle/>
          <a:p>
            <a:endParaRPr lang="en-US" sz="2400" dirty="0" smtClean="0"/>
          </a:p>
          <a:p>
            <a:endParaRPr lang="en-US" sz="2400" b="1" dirty="0"/>
          </a:p>
        </p:txBody>
      </p:sp>
      <p:sp>
        <p:nvSpPr>
          <p:cNvPr id="7" name="TextBox 6"/>
          <p:cNvSpPr txBox="1"/>
          <p:nvPr/>
        </p:nvSpPr>
        <p:spPr>
          <a:xfrm>
            <a:off x="304800" y="1302603"/>
            <a:ext cx="8763000" cy="830997"/>
          </a:xfrm>
          <a:prstGeom prst="rect">
            <a:avLst/>
          </a:prstGeom>
          <a:noFill/>
        </p:spPr>
        <p:txBody>
          <a:bodyPr wrap="square" rtlCol="0">
            <a:spAutoFit/>
          </a:bodyPr>
          <a:lstStyle/>
          <a:p>
            <a:endParaRPr lang="en-US" sz="2400" dirty="0" smtClean="0"/>
          </a:p>
          <a:p>
            <a:endParaRPr lang="en-US" sz="2400" b="1" dirty="0"/>
          </a:p>
        </p:txBody>
      </p:sp>
      <p:pic>
        <p:nvPicPr>
          <p:cNvPr id="18" name="Picture 17" descr="shutterstock_101024194.jpg"/>
          <p:cNvPicPr>
            <a:picLocks noChangeAspect="1"/>
          </p:cNvPicPr>
          <p:nvPr/>
        </p:nvPicPr>
        <p:blipFill>
          <a:blip r:embed="rId3" cstate="print"/>
          <a:srcRect l="32076"/>
          <a:stretch>
            <a:fillRect/>
          </a:stretch>
        </p:blipFill>
        <p:spPr>
          <a:xfrm>
            <a:off x="152400" y="3124200"/>
            <a:ext cx="3048001" cy="2980394"/>
          </a:xfrm>
          <a:prstGeom prst="rect">
            <a:avLst/>
          </a:prstGeom>
        </p:spPr>
      </p:pic>
      <p:sp>
        <p:nvSpPr>
          <p:cNvPr id="21" name="TextBox 20"/>
          <p:cNvSpPr txBox="1"/>
          <p:nvPr/>
        </p:nvSpPr>
        <p:spPr>
          <a:xfrm>
            <a:off x="676633" y="106180"/>
            <a:ext cx="8112285" cy="646331"/>
          </a:xfrm>
          <a:prstGeom prst="rect">
            <a:avLst/>
          </a:prstGeom>
          <a:noFill/>
        </p:spPr>
        <p:txBody>
          <a:bodyPr wrap="none" rtlCol="0">
            <a:spAutoFit/>
          </a:bodyPr>
          <a:lstStyle/>
          <a:p>
            <a:r>
              <a:rPr lang="en-US" sz="3200" b="1" dirty="0" smtClean="0"/>
              <a:t>Case Study Activity with REAL DATA:  </a:t>
            </a:r>
            <a:r>
              <a:rPr lang="en-US" sz="3600" b="1" dirty="0" smtClean="0">
                <a:solidFill>
                  <a:srgbClr val="C00000"/>
                </a:solidFill>
                <a:effectLst>
                  <a:outerShdw blurRad="38100" dist="38100" dir="2700000" algn="tl">
                    <a:srgbClr val="000000">
                      <a:alpha val="43137"/>
                    </a:srgbClr>
                  </a:outerShdw>
                </a:effectLst>
              </a:rPr>
              <a:t>RESULTS</a:t>
            </a:r>
            <a:endParaRPr lang="en-US" sz="3600" b="1" dirty="0">
              <a:solidFill>
                <a:srgbClr val="C00000"/>
              </a:solidFill>
              <a:effectLst>
                <a:outerShdw blurRad="38100" dist="38100" dir="2700000" algn="tl">
                  <a:srgbClr val="000000">
                    <a:alpha val="43137"/>
                  </a:srgbClr>
                </a:outerShdw>
              </a:effectLst>
            </a:endParaRPr>
          </a:p>
        </p:txBody>
      </p:sp>
      <p:sp>
        <p:nvSpPr>
          <p:cNvPr id="22" name="TextBox 21"/>
          <p:cNvSpPr txBox="1"/>
          <p:nvPr/>
        </p:nvSpPr>
        <p:spPr>
          <a:xfrm>
            <a:off x="1477446" y="914400"/>
            <a:ext cx="6218754" cy="523220"/>
          </a:xfrm>
          <a:prstGeom prst="rect">
            <a:avLst/>
          </a:prstGeom>
          <a:noFill/>
        </p:spPr>
        <p:txBody>
          <a:bodyPr wrap="none" rtlCol="0">
            <a:spAutoFit/>
          </a:bodyPr>
          <a:lstStyle/>
          <a:p>
            <a:r>
              <a:rPr lang="en-US" sz="2800" dirty="0" smtClean="0">
                <a:solidFill>
                  <a:srgbClr val="FFFF00"/>
                </a:solidFill>
              </a:rPr>
              <a:t>GROUP 2:  Lost Creek bighorn sheep herd</a:t>
            </a:r>
            <a:endParaRPr lang="en-US" sz="2800" dirty="0">
              <a:solidFill>
                <a:srgbClr val="FFFF00"/>
              </a:solidFill>
            </a:endParaRPr>
          </a:p>
        </p:txBody>
      </p:sp>
      <p:sp>
        <p:nvSpPr>
          <p:cNvPr id="15" name="TextBox 14"/>
          <p:cNvSpPr txBox="1"/>
          <p:nvPr/>
        </p:nvSpPr>
        <p:spPr>
          <a:xfrm>
            <a:off x="872840" y="1457980"/>
            <a:ext cx="7411388" cy="523220"/>
          </a:xfrm>
          <a:prstGeom prst="rect">
            <a:avLst/>
          </a:prstGeom>
          <a:noFill/>
        </p:spPr>
        <p:txBody>
          <a:bodyPr wrap="none" rtlCol="0">
            <a:spAutoFit/>
          </a:bodyPr>
          <a:lstStyle/>
          <a:p>
            <a:r>
              <a:rPr lang="en-US" sz="2800" dirty="0" smtClean="0">
                <a:solidFill>
                  <a:schemeClr val="accent3">
                    <a:lumMod val="60000"/>
                    <a:lumOff val="40000"/>
                  </a:schemeClr>
                </a:solidFill>
                <a:effectLst>
                  <a:outerShdw blurRad="38100" dist="38100" dir="2700000" algn="tl">
                    <a:srgbClr val="000000">
                      <a:alpha val="43137"/>
                    </a:srgbClr>
                  </a:outerShdw>
                </a:effectLst>
              </a:rPr>
              <a:t>What factors affect the conservation of this herd?</a:t>
            </a:r>
            <a:endParaRPr lang="en-US" sz="2800" dirty="0">
              <a:solidFill>
                <a:schemeClr val="accent3">
                  <a:lumMod val="60000"/>
                  <a:lumOff val="40000"/>
                </a:schemeClr>
              </a:solidFill>
              <a:effectLst>
                <a:outerShdw blurRad="38100" dist="38100" dir="2700000" algn="tl">
                  <a:srgbClr val="000000">
                    <a:alpha val="43137"/>
                  </a:srgbClr>
                </a:outerShdw>
              </a:effectLst>
            </a:endParaRPr>
          </a:p>
        </p:txBody>
      </p:sp>
      <p:sp>
        <p:nvSpPr>
          <p:cNvPr id="20" name="TextBox 19"/>
          <p:cNvSpPr txBox="1"/>
          <p:nvPr/>
        </p:nvSpPr>
        <p:spPr>
          <a:xfrm>
            <a:off x="228600" y="2362200"/>
            <a:ext cx="3124200" cy="707886"/>
          </a:xfrm>
          <a:prstGeom prst="rect">
            <a:avLst/>
          </a:prstGeom>
          <a:noFill/>
        </p:spPr>
        <p:txBody>
          <a:bodyPr wrap="square" rtlCol="0">
            <a:spAutoFit/>
          </a:bodyPr>
          <a:lstStyle/>
          <a:p>
            <a:r>
              <a:rPr lang="en-US" sz="2000" dirty="0" smtClean="0">
                <a:solidFill>
                  <a:srgbClr val="FFFF00"/>
                </a:solidFill>
                <a:effectLst>
                  <a:outerShdw blurRad="38100" dist="38100" dir="2700000" algn="tl">
                    <a:srgbClr val="000000">
                      <a:alpha val="43137"/>
                    </a:srgbClr>
                  </a:outerShdw>
                </a:effectLst>
              </a:rPr>
              <a:t>Disease transmission from domestic sheep and goats</a:t>
            </a:r>
            <a:endParaRPr lang="en-US" sz="2000" dirty="0">
              <a:solidFill>
                <a:srgbClr val="FFFF00"/>
              </a:solidFill>
              <a:effectLst>
                <a:outerShdw blurRad="38100" dist="38100" dir="2700000" algn="tl">
                  <a:srgbClr val="000000">
                    <a:alpha val="43137"/>
                  </a:srgbClr>
                </a:outerShdw>
              </a:effectLst>
            </a:endParaRPr>
          </a:p>
        </p:txBody>
      </p:sp>
      <p:sp>
        <p:nvSpPr>
          <p:cNvPr id="29" name="Rounded Rectangle 28"/>
          <p:cNvSpPr/>
          <p:nvPr/>
        </p:nvSpPr>
        <p:spPr>
          <a:xfrm>
            <a:off x="96985" y="2209800"/>
            <a:ext cx="3103415" cy="4191000"/>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a:off x="3810000" y="2514600"/>
            <a:ext cx="4876800" cy="1524000"/>
          </a:xfrm>
          <a:prstGeom prst="roundRect">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smtClean="0">
                <a:solidFill>
                  <a:schemeClr val="tx1"/>
                </a:solidFill>
              </a:rPr>
              <a:t>Through a lot of research, scientists have discovered that wild bighorn sheep herds that have pneumonia often contract it from domestic sheep and goat herds</a:t>
            </a:r>
            <a:endParaRPr lang="en-US" sz="2000" dirty="0">
              <a:solidFill>
                <a:schemeClr val="tx1"/>
              </a:solidFill>
            </a:endParaRPr>
          </a:p>
        </p:txBody>
      </p:sp>
      <p:sp>
        <p:nvSpPr>
          <p:cNvPr id="17" name="Rounded Rectangle 16"/>
          <p:cNvSpPr/>
          <p:nvPr/>
        </p:nvSpPr>
        <p:spPr>
          <a:xfrm>
            <a:off x="3733800" y="4343400"/>
            <a:ext cx="5029200" cy="1981200"/>
          </a:xfrm>
          <a:prstGeom prst="roundRect">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smtClean="0">
                <a:solidFill>
                  <a:schemeClr val="tx1"/>
                </a:solidFill>
              </a:rPr>
              <a:t>Scientists now recommend that wild bighorn sheep herds need to be at least </a:t>
            </a:r>
            <a:r>
              <a:rPr lang="en-US" sz="2000" b="1" dirty="0" smtClean="0">
                <a:solidFill>
                  <a:srgbClr val="FFFF00"/>
                </a:solidFill>
                <a:effectLst>
                  <a:outerShdw blurRad="38100" dist="38100" dir="2700000" algn="tl">
                    <a:srgbClr val="000000">
                      <a:alpha val="43137"/>
                    </a:srgbClr>
                  </a:outerShdw>
                </a:effectLst>
              </a:rPr>
              <a:t>17.5 miles away </a:t>
            </a:r>
            <a:r>
              <a:rPr lang="en-US" sz="2000" dirty="0" smtClean="0">
                <a:solidFill>
                  <a:schemeClr val="tx1"/>
                </a:solidFill>
              </a:rPr>
              <a:t>from domestic sheep and goats to minimize disease transmission; at this distance wild sheep and domestic animals are less likely to interact.</a:t>
            </a:r>
            <a:endParaRPr lang="en-US" sz="2000" dirty="0">
              <a:solidFill>
                <a:schemeClr val="tx1"/>
              </a:solidFill>
            </a:endParaRPr>
          </a:p>
        </p:txBody>
      </p:sp>
      <p:sp>
        <p:nvSpPr>
          <p:cNvPr id="12" name="Rounded Rectangle 11"/>
          <p:cNvSpPr/>
          <p:nvPr/>
        </p:nvSpPr>
        <p:spPr>
          <a:xfrm>
            <a:off x="3581400" y="4145796"/>
            <a:ext cx="5334000" cy="2331204"/>
          </a:xfrm>
          <a:prstGeom prst="round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linds(horizontal)">
                                      <p:cBhvr>
                                        <p:cTn id="7" dur="500"/>
                                        <p:tgtEl>
                                          <p:spTgt spid="17"/>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linds(horizontal)">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152400" y="1150203"/>
            <a:ext cx="8763000" cy="830997"/>
          </a:xfrm>
          <a:prstGeom prst="rect">
            <a:avLst/>
          </a:prstGeom>
          <a:noFill/>
        </p:spPr>
        <p:txBody>
          <a:bodyPr wrap="square" rtlCol="0">
            <a:spAutoFit/>
          </a:bodyPr>
          <a:lstStyle/>
          <a:p>
            <a:endParaRPr lang="en-US" sz="2400" dirty="0" smtClean="0"/>
          </a:p>
          <a:p>
            <a:endParaRPr lang="en-US" sz="2400" b="1" dirty="0"/>
          </a:p>
        </p:txBody>
      </p:sp>
      <p:sp>
        <p:nvSpPr>
          <p:cNvPr id="7" name="TextBox 6"/>
          <p:cNvSpPr txBox="1"/>
          <p:nvPr/>
        </p:nvSpPr>
        <p:spPr>
          <a:xfrm>
            <a:off x="304800" y="1302603"/>
            <a:ext cx="8763000" cy="830997"/>
          </a:xfrm>
          <a:prstGeom prst="rect">
            <a:avLst/>
          </a:prstGeom>
          <a:noFill/>
        </p:spPr>
        <p:txBody>
          <a:bodyPr wrap="square" rtlCol="0">
            <a:spAutoFit/>
          </a:bodyPr>
          <a:lstStyle/>
          <a:p>
            <a:endParaRPr lang="en-US" sz="2400" dirty="0" smtClean="0"/>
          </a:p>
          <a:p>
            <a:endParaRPr lang="en-US" sz="2400" b="1" dirty="0"/>
          </a:p>
        </p:txBody>
      </p:sp>
      <p:pic>
        <p:nvPicPr>
          <p:cNvPr id="18" name="Picture 17" descr="shutterstock_101024194.jpg"/>
          <p:cNvPicPr>
            <a:picLocks noChangeAspect="1"/>
          </p:cNvPicPr>
          <p:nvPr/>
        </p:nvPicPr>
        <p:blipFill>
          <a:blip r:embed="rId3" cstate="print"/>
          <a:srcRect l="32076"/>
          <a:stretch>
            <a:fillRect/>
          </a:stretch>
        </p:blipFill>
        <p:spPr>
          <a:xfrm>
            <a:off x="152400" y="3124200"/>
            <a:ext cx="3048001" cy="2980394"/>
          </a:xfrm>
          <a:prstGeom prst="rect">
            <a:avLst/>
          </a:prstGeom>
        </p:spPr>
      </p:pic>
      <p:pic>
        <p:nvPicPr>
          <p:cNvPr id="19" name="Picture 18" descr="shutterstock_137977346.jpg"/>
          <p:cNvPicPr>
            <a:picLocks noChangeAspect="1"/>
          </p:cNvPicPr>
          <p:nvPr/>
        </p:nvPicPr>
        <p:blipFill>
          <a:blip r:embed="rId4" cstate="print"/>
          <a:srcRect l="46902" t="8750" b="7051"/>
          <a:stretch>
            <a:fillRect/>
          </a:stretch>
        </p:blipFill>
        <p:spPr>
          <a:xfrm>
            <a:off x="3429000" y="3124200"/>
            <a:ext cx="2819400" cy="2980509"/>
          </a:xfrm>
          <a:prstGeom prst="rect">
            <a:avLst/>
          </a:prstGeom>
        </p:spPr>
      </p:pic>
      <p:sp>
        <p:nvSpPr>
          <p:cNvPr id="21" name="TextBox 20"/>
          <p:cNvSpPr txBox="1"/>
          <p:nvPr/>
        </p:nvSpPr>
        <p:spPr>
          <a:xfrm>
            <a:off x="676633" y="106180"/>
            <a:ext cx="8112285" cy="646331"/>
          </a:xfrm>
          <a:prstGeom prst="rect">
            <a:avLst/>
          </a:prstGeom>
          <a:noFill/>
        </p:spPr>
        <p:txBody>
          <a:bodyPr wrap="none" rtlCol="0">
            <a:spAutoFit/>
          </a:bodyPr>
          <a:lstStyle/>
          <a:p>
            <a:r>
              <a:rPr lang="en-US" sz="3200" b="1" dirty="0" smtClean="0"/>
              <a:t>Case Study Activity with REAL DATA:  </a:t>
            </a:r>
            <a:r>
              <a:rPr lang="en-US" sz="3600" b="1" dirty="0" smtClean="0">
                <a:solidFill>
                  <a:srgbClr val="C00000"/>
                </a:solidFill>
                <a:effectLst>
                  <a:outerShdw blurRad="38100" dist="38100" dir="2700000" algn="tl">
                    <a:srgbClr val="000000">
                      <a:alpha val="43137"/>
                    </a:srgbClr>
                  </a:outerShdw>
                </a:effectLst>
              </a:rPr>
              <a:t>RESULTS</a:t>
            </a:r>
            <a:endParaRPr lang="en-US" sz="3600" b="1" dirty="0">
              <a:solidFill>
                <a:srgbClr val="C00000"/>
              </a:solidFill>
              <a:effectLst>
                <a:outerShdw blurRad="38100" dist="38100" dir="2700000" algn="tl">
                  <a:srgbClr val="000000">
                    <a:alpha val="43137"/>
                  </a:srgbClr>
                </a:outerShdw>
              </a:effectLst>
            </a:endParaRPr>
          </a:p>
        </p:txBody>
      </p:sp>
      <p:sp>
        <p:nvSpPr>
          <p:cNvPr id="22" name="TextBox 21"/>
          <p:cNvSpPr txBox="1"/>
          <p:nvPr/>
        </p:nvSpPr>
        <p:spPr>
          <a:xfrm>
            <a:off x="1477446" y="914400"/>
            <a:ext cx="6218754" cy="523220"/>
          </a:xfrm>
          <a:prstGeom prst="rect">
            <a:avLst/>
          </a:prstGeom>
          <a:noFill/>
        </p:spPr>
        <p:txBody>
          <a:bodyPr wrap="none" rtlCol="0">
            <a:spAutoFit/>
          </a:bodyPr>
          <a:lstStyle/>
          <a:p>
            <a:r>
              <a:rPr lang="en-US" sz="2800" dirty="0" smtClean="0">
                <a:solidFill>
                  <a:srgbClr val="FFFF00"/>
                </a:solidFill>
              </a:rPr>
              <a:t>GROUP 2:  Lost Creek bighorn sheep herd</a:t>
            </a:r>
            <a:endParaRPr lang="en-US" sz="2800" dirty="0">
              <a:solidFill>
                <a:srgbClr val="FFFF00"/>
              </a:solidFill>
            </a:endParaRPr>
          </a:p>
        </p:txBody>
      </p:sp>
      <p:sp>
        <p:nvSpPr>
          <p:cNvPr id="15" name="TextBox 14"/>
          <p:cNvSpPr txBox="1"/>
          <p:nvPr/>
        </p:nvSpPr>
        <p:spPr>
          <a:xfrm>
            <a:off x="872840" y="1457980"/>
            <a:ext cx="7411388" cy="523220"/>
          </a:xfrm>
          <a:prstGeom prst="rect">
            <a:avLst/>
          </a:prstGeom>
          <a:noFill/>
        </p:spPr>
        <p:txBody>
          <a:bodyPr wrap="none" rtlCol="0">
            <a:spAutoFit/>
          </a:bodyPr>
          <a:lstStyle/>
          <a:p>
            <a:r>
              <a:rPr lang="en-US" sz="2800" dirty="0" smtClean="0">
                <a:solidFill>
                  <a:schemeClr val="accent3">
                    <a:lumMod val="60000"/>
                    <a:lumOff val="40000"/>
                  </a:schemeClr>
                </a:solidFill>
                <a:effectLst>
                  <a:outerShdw blurRad="38100" dist="38100" dir="2700000" algn="tl">
                    <a:srgbClr val="000000">
                      <a:alpha val="43137"/>
                    </a:srgbClr>
                  </a:outerShdw>
                </a:effectLst>
              </a:rPr>
              <a:t>What factors affect the conservation of this herd?</a:t>
            </a:r>
            <a:endParaRPr lang="en-US" sz="2800" dirty="0">
              <a:solidFill>
                <a:schemeClr val="accent3">
                  <a:lumMod val="60000"/>
                  <a:lumOff val="40000"/>
                </a:schemeClr>
              </a:solidFill>
              <a:effectLst>
                <a:outerShdw blurRad="38100" dist="38100" dir="2700000" algn="tl">
                  <a:srgbClr val="000000">
                    <a:alpha val="43137"/>
                  </a:srgbClr>
                </a:outerShdw>
              </a:effectLst>
            </a:endParaRPr>
          </a:p>
        </p:txBody>
      </p:sp>
      <p:sp>
        <p:nvSpPr>
          <p:cNvPr id="20" name="TextBox 19"/>
          <p:cNvSpPr txBox="1"/>
          <p:nvPr/>
        </p:nvSpPr>
        <p:spPr>
          <a:xfrm>
            <a:off x="228600" y="2362200"/>
            <a:ext cx="3124200" cy="707886"/>
          </a:xfrm>
          <a:prstGeom prst="rect">
            <a:avLst/>
          </a:prstGeom>
          <a:noFill/>
        </p:spPr>
        <p:txBody>
          <a:bodyPr wrap="square" rtlCol="0">
            <a:spAutoFit/>
          </a:bodyPr>
          <a:lstStyle/>
          <a:p>
            <a:r>
              <a:rPr lang="en-US" sz="2000" dirty="0" smtClean="0">
                <a:solidFill>
                  <a:srgbClr val="FFFF00"/>
                </a:solidFill>
                <a:effectLst>
                  <a:outerShdw blurRad="38100" dist="38100" dir="2700000" algn="tl">
                    <a:srgbClr val="000000">
                      <a:alpha val="43137"/>
                    </a:srgbClr>
                  </a:outerShdw>
                </a:effectLst>
              </a:rPr>
              <a:t>Disease transmission from domestic sheep and goats</a:t>
            </a:r>
            <a:endParaRPr lang="en-US" sz="2000" dirty="0">
              <a:solidFill>
                <a:srgbClr val="FFFF00"/>
              </a:solidFill>
              <a:effectLst>
                <a:outerShdw blurRad="38100" dist="38100" dir="2700000" algn="tl">
                  <a:srgbClr val="000000">
                    <a:alpha val="43137"/>
                  </a:srgbClr>
                </a:outerShdw>
              </a:effectLst>
            </a:endParaRPr>
          </a:p>
        </p:txBody>
      </p:sp>
      <p:sp>
        <p:nvSpPr>
          <p:cNvPr id="23" name="TextBox 22"/>
          <p:cNvSpPr txBox="1"/>
          <p:nvPr/>
        </p:nvSpPr>
        <p:spPr>
          <a:xfrm>
            <a:off x="3733800" y="2362200"/>
            <a:ext cx="2416302" cy="707886"/>
          </a:xfrm>
          <a:prstGeom prst="rect">
            <a:avLst/>
          </a:prstGeom>
          <a:noFill/>
        </p:spPr>
        <p:txBody>
          <a:bodyPr wrap="none" rtlCol="0">
            <a:spAutoFit/>
          </a:bodyPr>
          <a:lstStyle/>
          <a:p>
            <a:r>
              <a:rPr lang="en-US" sz="2000" dirty="0" smtClean="0">
                <a:solidFill>
                  <a:srgbClr val="FFFF00"/>
                </a:solidFill>
                <a:effectLst>
                  <a:outerShdw blurRad="38100" dist="38100" dir="2700000" algn="tl">
                    <a:srgbClr val="000000">
                      <a:alpha val="43137"/>
                    </a:srgbClr>
                  </a:outerShdw>
                </a:effectLst>
              </a:rPr>
              <a:t>Habitat loss due to </a:t>
            </a:r>
          </a:p>
          <a:p>
            <a:r>
              <a:rPr lang="en-US" sz="2000" dirty="0" smtClean="0">
                <a:solidFill>
                  <a:srgbClr val="FFFF00"/>
                </a:solidFill>
                <a:effectLst>
                  <a:outerShdw blurRad="38100" dist="38100" dir="2700000" algn="tl">
                    <a:srgbClr val="000000">
                      <a:alpha val="43137"/>
                    </a:srgbClr>
                  </a:outerShdw>
                </a:effectLst>
              </a:rPr>
              <a:t>human development</a:t>
            </a:r>
            <a:endParaRPr lang="en-US" sz="2000" dirty="0">
              <a:solidFill>
                <a:srgbClr val="FFFF00"/>
              </a:solidFill>
              <a:effectLst>
                <a:outerShdw blurRad="38100" dist="38100" dir="2700000" algn="tl">
                  <a:srgbClr val="000000">
                    <a:alpha val="43137"/>
                  </a:srgbClr>
                </a:outerShdw>
              </a:effectLst>
            </a:endParaRPr>
          </a:p>
        </p:txBody>
      </p:sp>
      <p:sp>
        <p:nvSpPr>
          <p:cNvPr id="26" name="TextBox 25"/>
          <p:cNvSpPr txBox="1"/>
          <p:nvPr/>
        </p:nvSpPr>
        <p:spPr>
          <a:xfrm>
            <a:off x="6766787" y="2369125"/>
            <a:ext cx="1920013" cy="707886"/>
          </a:xfrm>
          <a:prstGeom prst="rect">
            <a:avLst/>
          </a:prstGeom>
          <a:noFill/>
        </p:spPr>
        <p:txBody>
          <a:bodyPr wrap="none" rtlCol="0">
            <a:spAutoFit/>
          </a:bodyPr>
          <a:lstStyle/>
          <a:p>
            <a:r>
              <a:rPr lang="en-US" sz="2000" dirty="0" smtClean="0">
                <a:solidFill>
                  <a:srgbClr val="FFFF00"/>
                </a:solidFill>
                <a:effectLst>
                  <a:outerShdw blurRad="38100" dist="38100" dir="2700000" algn="tl">
                    <a:srgbClr val="000000">
                      <a:alpha val="43137"/>
                    </a:srgbClr>
                  </a:outerShdw>
                </a:effectLst>
              </a:rPr>
              <a:t>Habitat loss due </a:t>
            </a:r>
          </a:p>
          <a:p>
            <a:r>
              <a:rPr lang="en-US" sz="2000" dirty="0" smtClean="0">
                <a:solidFill>
                  <a:srgbClr val="FFFF00"/>
                </a:solidFill>
                <a:effectLst>
                  <a:outerShdw blurRad="38100" dist="38100" dir="2700000" algn="tl">
                    <a:srgbClr val="000000">
                      <a:alpha val="43137"/>
                    </a:srgbClr>
                  </a:outerShdw>
                </a:effectLst>
              </a:rPr>
              <a:t>      to weeds</a:t>
            </a:r>
            <a:endParaRPr lang="en-US" sz="2000" dirty="0">
              <a:solidFill>
                <a:srgbClr val="FFFF00"/>
              </a:solidFill>
              <a:effectLst>
                <a:outerShdw blurRad="38100" dist="38100" dir="2700000" algn="tl">
                  <a:srgbClr val="000000">
                    <a:alpha val="43137"/>
                  </a:srgbClr>
                </a:outerShdw>
              </a:effectLst>
            </a:endParaRPr>
          </a:p>
        </p:txBody>
      </p:sp>
      <p:pic>
        <p:nvPicPr>
          <p:cNvPr id="27" name="Picture 26" descr="spotted knapweed Idaho Weed Awareness Campaign.jpg"/>
          <p:cNvPicPr>
            <a:picLocks noChangeAspect="1"/>
          </p:cNvPicPr>
          <p:nvPr/>
        </p:nvPicPr>
        <p:blipFill>
          <a:blip r:embed="rId5" cstate="print"/>
          <a:stretch>
            <a:fillRect/>
          </a:stretch>
        </p:blipFill>
        <p:spPr>
          <a:xfrm>
            <a:off x="6477000" y="3124200"/>
            <a:ext cx="2502568" cy="1828800"/>
          </a:xfrm>
          <a:prstGeom prst="rect">
            <a:avLst/>
          </a:prstGeom>
        </p:spPr>
      </p:pic>
      <p:sp>
        <p:nvSpPr>
          <p:cNvPr id="29" name="Rounded Rectangle 28"/>
          <p:cNvSpPr/>
          <p:nvPr/>
        </p:nvSpPr>
        <p:spPr>
          <a:xfrm>
            <a:off x="3352800" y="2209800"/>
            <a:ext cx="2971800" cy="4038600"/>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ounded Rectangle 29"/>
          <p:cNvSpPr/>
          <p:nvPr/>
        </p:nvSpPr>
        <p:spPr>
          <a:xfrm rot="20520919">
            <a:off x="5459998" y="1087660"/>
            <a:ext cx="2767261" cy="946653"/>
          </a:xfrm>
          <a:prstGeom prst="roundRect">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This factor is also important to this herd</a:t>
            </a:r>
            <a:endParaRPr lang="en-US" dirty="0"/>
          </a:p>
        </p:txBody>
      </p:sp>
      <p:sp>
        <p:nvSpPr>
          <p:cNvPr id="31" name="Bent Arrow 30"/>
          <p:cNvSpPr/>
          <p:nvPr/>
        </p:nvSpPr>
        <p:spPr>
          <a:xfrm rot="17318073" flipH="1">
            <a:off x="4471809" y="1429276"/>
            <a:ext cx="990600" cy="762000"/>
          </a:xfrm>
          <a:prstGeom prst="bentArrow">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152400" y="1150203"/>
            <a:ext cx="8763000" cy="830997"/>
          </a:xfrm>
          <a:prstGeom prst="rect">
            <a:avLst/>
          </a:prstGeom>
          <a:noFill/>
        </p:spPr>
        <p:txBody>
          <a:bodyPr wrap="square" rtlCol="0">
            <a:spAutoFit/>
          </a:bodyPr>
          <a:lstStyle/>
          <a:p>
            <a:endParaRPr lang="en-US" sz="2400" dirty="0" smtClean="0"/>
          </a:p>
          <a:p>
            <a:endParaRPr lang="en-US" sz="2400" b="1" dirty="0"/>
          </a:p>
        </p:txBody>
      </p:sp>
      <p:sp>
        <p:nvSpPr>
          <p:cNvPr id="7" name="TextBox 6"/>
          <p:cNvSpPr txBox="1"/>
          <p:nvPr/>
        </p:nvSpPr>
        <p:spPr>
          <a:xfrm>
            <a:off x="304800" y="1302603"/>
            <a:ext cx="8763000" cy="830997"/>
          </a:xfrm>
          <a:prstGeom prst="rect">
            <a:avLst/>
          </a:prstGeom>
          <a:noFill/>
        </p:spPr>
        <p:txBody>
          <a:bodyPr wrap="square" rtlCol="0">
            <a:spAutoFit/>
          </a:bodyPr>
          <a:lstStyle/>
          <a:p>
            <a:endParaRPr lang="en-US" sz="2400" dirty="0" smtClean="0"/>
          </a:p>
          <a:p>
            <a:endParaRPr lang="en-US" sz="2400" b="1" dirty="0"/>
          </a:p>
        </p:txBody>
      </p:sp>
      <p:pic>
        <p:nvPicPr>
          <p:cNvPr id="19" name="Picture 18" descr="shutterstock_137977346.jpg"/>
          <p:cNvPicPr>
            <a:picLocks noChangeAspect="1"/>
          </p:cNvPicPr>
          <p:nvPr/>
        </p:nvPicPr>
        <p:blipFill>
          <a:blip r:embed="rId3" cstate="print"/>
          <a:srcRect l="46902" t="8750" b="7051"/>
          <a:stretch>
            <a:fillRect/>
          </a:stretch>
        </p:blipFill>
        <p:spPr>
          <a:xfrm>
            <a:off x="3429000" y="3124200"/>
            <a:ext cx="2819400" cy="2980509"/>
          </a:xfrm>
          <a:prstGeom prst="rect">
            <a:avLst/>
          </a:prstGeom>
        </p:spPr>
      </p:pic>
      <p:sp>
        <p:nvSpPr>
          <p:cNvPr id="21" name="TextBox 20"/>
          <p:cNvSpPr txBox="1"/>
          <p:nvPr/>
        </p:nvSpPr>
        <p:spPr>
          <a:xfrm>
            <a:off x="676633" y="106180"/>
            <a:ext cx="8112285" cy="646331"/>
          </a:xfrm>
          <a:prstGeom prst="rect">
            <a:avLst/>
          </a:prstGeom>
          <a:noFill/>
        </p:spPr>
        <p:txBody>
          <a:bodyPr wrap="none" rtlCol="0">
            <a:spAutoFit/>
          </a:bodyPr>
          <a:lstStyle/>
          <a:p>
            <a:r>
              <a:rPr lang="en-US" sz="3200" b="1" dirty="0" smtClean="0"/>
              <a:t>Case Study Activity with REAL DATA:  </a:t>
            </a:r>
            <a:r>
              <a:rPr lang="en-US" sz="3600" b="1" dirty="0" smtClean="0">
                <a:solidFill>
                  <a:srgbClr val="C00000"/>
                </a:solidFill>
                <a:effectLst>
                  <a:outerShdw blurRad="38100" dist="38100" dir="2700000" algn="tl">
                    <a:srgbClr val="000000">
                      <a:alpha val="43137"/>
                    </a:srgbClr>
                  </a:outerShdw>
                </a:effectLst>
              </a:rPr>
              <a:t>RESULTS</a:t>
            </a:r>
            <a:endParaRPr lang="en-US" sz="3600" b="1" dirty="0">
              <a:solidFill>
                <a:srgbClr val="C00000"/>
              </a:solidFill>
              <a:effectLst>
                <a:outerShdw blurRad="38100" dist="38100" dir="2700000" algn="tl">
                  <a:srgbClr val="000000">
                    <a:alpha val="43137"/>
                  </a:srgbClr>
                </a:outerShdw>
              </a:effectLst>
            </a:endParaRPr>
          </a:p>
        </p:txBody>
      </p:sp>
      <p:sp>
        <p:nvSpPr>
          <p:cNvPr id="22" name="TextBox 21"/>
          <p:cNvSpPr txBox="1"/>
          <p:nvPr/>
        </p:nvSpPr>
        <p:spPr>
          <a:xfrm>
            <a:off x="1477446" y="914400"/>
            <a:ext cx="6218754" cy="523220"/>
          </a:xfrm>
          <a:prstGeom prst="rect">
            <a:avLst/>
          </a:prstGeom>
          <a:noFill/>
        </p:spPr>
        <p:txBody>
          <a:bodyPr wrap="none" rtlCol="0">
            <a:spAutoFit/>
          </a:bodyPr>
          <a:lstStyle/>
          <a:p>
            <a:r>
              <a:rPr lang="en-US" sz="2800" dirty="0" smtClean="0">
                <a:solidFill>
                  <a:srgbClr val="FFFF00"/>
                </a:solidFill>
              </a:rPr>
              <a:t>GROUP 2:  Lost Creek bighorn sheep herd</a:t>
            </a:r>
            <a:endParaRPr lang="en-US" sz="2800" dirty="0">
              <a:solidFill>
                <a:srgbClr val="FFFF00"/>
              </a:solidFill>
            </a:endParaRPr>
          </a:p>
        </p:txBody>
      </p:sp>
      <p:sp>
        <p:nvSpPr>
          <p:cNvPr id="15" name="TextBox 14"/>
          <p:cNvSpPr txBox="1"/>
          <p:nvPr/>
        </p:nvSpPr>
        <p:spPr>
          <a:xfrm>
            <a:off x="872840" y="1457980"/>
            <a:ext cx="7411388" cy="523220"/>
          </a:xfrm>
          <a:prstGeom prst="rect">
            <a:avLst/>
          </a:prstGeom>
          <a:noFill/>
        </p:spPr>
        <p:txBody>
          <a:bodyPr wrap="none" rtlCol="0">
            <a:spAutoFit/>
          </a:bodyPr>
          <a:lstStyle/>
          <a:p>
            <a:r>
              <a:rPr lang="en-US" sz="2800" dirty="0" smtClean="0">
                <a:solidFill>
                  <a:schemeClr val="accent3">
                    <a:lumMod val="60000"/>
                    <a:lumOff val="40000"/>
                  </a:schemeClr>
                </a:solidFill>
                <a:effectLst>
                  <a:outerShdw blurRad="38100" dist="38100" dir="2700000" algn="tl">
                    <a:srgbClr val="000000">
                      <a:alpha val="43137"/>
                    </a:srgbClr>
                  </a:outerShdw>
                </a:effectLst>
              </a:rPr>
              <a:t>What factors affect the conservation of this herd?</a:t>
            </a:r>
            <a:endParaRPr lang="en-US" sz="2800" dirty="0">
              <a:solidFill>
                <a:schemeClr val="accent3">
                  <a:lumMod val="60000"/>
                  <a:lumOff val="40000"/>
                </a:schemeClr>
              </a:solidFill>
              <a:effectLst>
                <a:outerShdw blurRad="38100" dist="38100" dir="2700000" algn="tl">
                  <a:srgbClr val="000000">
                    <a:alpha val="43137"/>
                  </a:srgbClr>
                </a:outerShdw>
              </a:effectLst>
            </a:endParaRPr>
          </a:p>
        </p:txBody>
      </p:sp>
      <p:sp>
        <p:nvSpPr>
          <p:cNvPr id="23" name="TextBox 22"/>
          <p:cNvSpPr txBox="1"/>
          <p:nvPr/>
        </p:nvSpPr>
        <p:spPr>
          <a:xfrm>
            <a:off x="3733800" y="2362200"/>
            <a:ext cx="2416302" cy="707886"/>
          </a:xfrm>
          <a:prstGeom prst="rect">
            <a:avLst/>
          </a:prstGeom>
          <a:noFill/>
        </p:spPr>
        <p:txBody>
          <a:bodyPr wrap="none" rtlCol="0">
            <a:spAutoFit/>
          </a:bodyPr>
          <a:lstStyle/>
          <a:p>
            <a:r>
              <a:rPr lang="en-US" sz="2000" dirty="0" smtClean="0">
                <a:solidFill>
                  <a:srgbClr val="FFFF00"/>
                </a:solidFill>
                <a:effectLst>
                  <a:outerShdw blurRad="38100" dist="38100" dir="2700000" algn="tl">
                    <a:srgbClr val="000000">
                      <a:alpha val="43137"/>
                    </a:srgbClr>
                  </a:outerShdw>
                </a:effectLst>
              </a:rPr>
              <a:t>Habitat loss due to </a:t>
            </a:r>
          </a:p>
          <a:p>
            <a:r>
              <a:rPr lang="en-US" sz="2000" dirty="0" smtClean="0">
                <a:solidFill>
                  <a:srgbClr val="FFFF00"/>
                </a:solidFill>
                <a:effectLst>
                  <a:outerShdw blurRad="38100" dist="38100" dir="2700000" algn="tl">
                    <a:srgbClr val="000000">
                      <a:alpha val="43137"/>
                    </a:srgbClr>
                  </a:outerShdw>
                </a:effectLst>
              </a:rPr>
              <a:t>human development</a:t>
            </a:r>
            <a:endParaRPr lang="en-US" sz="2000" dirty="0">
              <a:solidFill>
                <a:srgbClr val="FFFF00"/>
              </a:solidFill>
              <a:effectLst>
                <a:outerShdw blurRad="38100" dist="38100" dir="2700000" algn="tl">
                  <a:srgbClr val="000000">
                    <a:alpha val="43137"/>
                  </a:srgbClr>
                </a:outerShdw>
              </a:effectLst>
            </a:endParaRPr>
          </a:p>
        </p:txBody>
      </p:sp>
      <p:sp>
        <p:nvSpPr>
          <p:cNvPr id="29" name="Rounded Rectangle 28"/>
          <p:cNvSpPr/>
          <p:nvPr/>
        </p:nvSpPr>
        <p:spPr>
          <a:xfrm>
            <a:off x="3352800" y="2209800"/>
            <a:ext cx="2971800" cy="4038600"/>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23"/>
          <p:cNvSpPr/>
          <p:nvPr/>
        </p:nvSpPr>
        <p:spPr>
          <a:xfrm>
            <a:off x="6470070" y="2514600"/>
            <a:ext cx="2445330" cy="10668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solidFill>
                  <a:schemeClr val="bg1"/>
                </a:solidFill>
              </a:rPr>
              <a:t>Human development like subdivisions…..</a:t>
            </a:r>
            <a:endParaRPr lang="en-US" dirty="0">
              <a:solidFill>
                <a:schemeClr val="bg1"/>
              </a:solidFill>
            </a:endParaRPr>
          </a:p>
        </p:txBody>
      </p:sp>
      <p:sp>
        <p:nvSpPr>
          <p:cNvPr id="25" name="Rounded Rectangle 24"/>
          <p:cNvSpPr/>
          <p:nvPr/>
        </p:nvSpPr>
        <p:spPr>
          <a:xfrm>
            <a:off x="6477000" y="3962400"/>
            <a:ext cx="2438400" cy="10668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solidFill>
                  <a:schemeClr val="bg1"/>
                </a:solidFill>
              </a:rPr>
              <a:t>…..is reducing winter range and lambing areas for this herd</a:t>
            </a:r>
            <a:endParaRPr lang="en-US"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152400" y="1150203"/>
            <a:ext cx="8763000" cy="830997"/>
          </a:xfrm>
          <a:prstGeom prst="rect">
            <a:avLst/>
          </a:prstGeom>
          <a:noFill/>
        </p:spPr>
        <p:txBody>
          <a:bodyPr wrap="square" rtlCol="0">
            <a:spAutoFit/>
          </a:bodyPr>
          <a:lstStyle/>
          <a:p>
            <a:endParaRPr lang="en-US" sz="2400" dirty="0" smtClean="0"/>
          </a:p>
          <a:p>
            <a:endParaRPr lang="en-US" sz="2400" b="1" dirty="0"/>
          </a:p>
        </p:txBody>
      </p:sp>
      <p:sp>
        <p:nvSpPr>
          <p:cNvPr id="7" name="TextBox 6"/>
          <p:cNvSpPr txBox="1"/>
          <p:nvPr/>
        </p:nvSpPr>
        <p:spPr>
          <a:xfrm>
            <a:off x="304800" y="1302603"/>
            <a:ext cx="8763000" cy="830997"/>
          </a:xfrm>
          <a:prstGeom prst="rect">
            <a:avLst/>
          </a:prstGeom>
          <a:noFill/>
        </p:spPr>
        <p:txBody>
          <a:bodyPr wrap="square" rtlCol="0">
            <a:spAutoFit/>
          </a:bodyPr>
          <a:lstStyle/>
          <a:p>
            <a:endParaRPr lang="en-US" sz="2400" dirty="0" smtClean="0"/>
          </a:p>
          <a:p>
            <a:endParaRPr lang="en-US" sz="2400" b="1" dirty="0"/>
          </a:p>
        </p:txBody>
      </p:sp>
      <p:pic>
        <p:nvPicPr>
          <p:cNvPr id="18" name="Picture 17" descr="shutterstock_101024194.jpg"/>
          <p:cNvPicPr>
            <a:picLocks noChangeAspect="1"/>
          </p:cNvPicPr>
          <p:nvPr/>
        </p:nvPicPr>
        <p:blipFill>
          <a:blip r:embed="rId3" cstate="print"/>
          <a:srcRect l="32076"/>
          <a:stretch>
            <a:fillRect/>
          </a:stretch>
        </p:blipFill>
        <p:spPr>
          <a:xfrm>
            <a:off x="152400" y="3124200"/>
            <a:ext cx="3048001" cy="2980394"/>
          </a:xfrm>
          <a:prstGeom prst="rect">
            <a:avLst/>
          </a:prstGeom>
        </p:spPr>
      </p:pic>
      <p:pic>
        <p:nvPicPr>
          <p:cNvPr id="19" name="Picture 18" descr="shutterstock_137977346.jpg"/>
          <p:cNvPicPr>
            <a:picLocks noChangeAspect="1"/>
          </p:cNvPicPr>
          <p:nvPr/>
        </p:nvPicPr>
        <p:blipFill>
          <a:blip r:embed="rId4" cstate="print"/>
          <a:srcRect l="46902" t="8750" b="7051"/>
          <a:stretch>
            <a:fillRect/>
          </a:stretch>
        </p:blipFill>
        <p:spPr>
          <a:xfrm>
            <a:off x="3429000" y="3124200"/>
            <a:ext cx="2819400" cy="2980509"/>
          </a:xfrm>
          <a:prstGeom prst="rect">
            <a:avLst/>
          </a:prstGeom>
        </p:spPr>
      </p:pic>
      <p:sp>
        <p:nvSpPr>
          <p:cNvPr id="21" name="TextBox 20"/>
          <p:cNvSpPr txBox="1"/>
          <p:nvPr/>
        </p:nvSpPr>
        <p:spPr>
          <a:xfrm>
            <a:off x="676633" y="106180"/>
            <a:ext cx="8112285" cy="646331"/>
          </a:xfrm>
          <a:prstGeom prst="rect">
            <a:avLst/>
          </a:prstGeom>
          <a:noFill/>
        </p:spPr>
        <p:txBody>
          <a:bodyPr wrap="none" rtlCol="0">
            <a:spAutoFit/>
          </a:bodyPr>
          <a:lstStyle/>
          <a:p>
            <a:r>
              <a:rPr lang="en-US" sz="3200" b="1" dirty="0" smtClean="0"/>
              <a:t>Case Study Activity with REAL DATA:  </a:t>
            </a:r>
            <a:r>
              <a:rPr lang="en-US" sz="3600" b="1" dirty="0" smtClean="0">
                <a:solidFill>
                  <a:srgbClr val="C00000"/>
                </a:solidFill>
                <a:effectLst>
                  <a:outerShdw blurRad="38100" dist="38100" dir="2700000" algn="tl">
                    <a:srgbClr val="000000">
                      <a:alpha val="43137"/>
                    </a:srgbClr>
                  </a:outerShdw>
                </a:effectLst>
              </a:rPr>
              <a:t>RESULTS</a:t>
            </a:r>
            <a:endParaRPr lang="en-US" sz="3600" b="1" dirty="0">
              <a:solidFill>
                <a:srgbClr val="C00000"/>
              </a:solidFill>
              <a:effectLst>
                <a:outerShdw blurRad="38100" dist="38100" dir="2700000" algn="tl">
                  <a:srgbClr val="000000">
                    <a:alpha val="43137"/>
                  </a:srgbClr>
                </a:outerShdw>
              </a:effectLst>
            </a:endParaRPr>
          </a:p>
        </p:txBody>
      </p:sp>
      <p:sp>
        <p:nvSpPr>
          <p:cNvPr id="22" name="TextBox 21"/>
          <p:cNvSpPr txBox="1"/>
          <p:nvPr/>
        </p:nvSpPr>
        <p:spPr>
          <a:xfrm>
            <a:off x="1477446" y="914400"/>
            <a:ext cx="6218754" cy="523220"/>
          </a:xfrm>
          <a:prstGeom prst="rect">
            <a:avLst/>
          </a:prstGeom>
          <a:noFill/>
        </p:spPr>
        <p:txBody>
          <a:bodyPr wrap="none" rtlCol="0">
            <a:spAutoFit/>
          </a:bodyPr>
          <a:lstStyle/>
          <a:p>
            <a:r>
              <a:rPr lang="en-US" sz="2800" dirty="0" smtClean="0">
                <a:solidFill>
                  <a:srgbClr val="FFFF00"/>
                </a:solidFill>
              </a:rPr>
              <a:t>GROUP 2:  Lost Creek bighorn sheep herd</a:t>
            </a:r>
            <a:endParaRPr lang="en-US" sz="2800" dirty="0">
              <a:solidFill>
                <a:srgbClr val="FFFF00"/>
              </a:solidFill>
            </a:endParaRPr>
          </a:p>
        </p:txBody>
      </p:sp>
      <p:sp>
        <p:nvSpPr>
          <p:cNvPr id="15" name="TextBox 14"/>
          <p:cNvSpPr txBox="1"/>
          <p:nvPr/>
        </p:nvSpPr>
        <p:spPr>
          <a:xfrm>
            <a:off x="872840" y="1457980"/>
            <a:ext cx="7411388" cy="523220"/>
          </a:xfrm>
          <a:prstGeom prst="rect">
            <a:avLst/>
          </a:prstGeom>
          <a:noFill/>
        </p:spPr>
        <p:txBody>
          <a:bodyPr wrap="none" rtlCol="0">
            <a:spAutoFit/>
          </a:bodyPr>
          <a:lstStyle/>
          <a:p>
            <a:r>
              <a:rPr lang="en-US" sz="2800" dirty="0" smtClean="0">
                <a:solidFill>
                  <a:schemeClr val="accent3">
                    <a:lumMod val="60000"/>
                    <a:lumOff val="40000"/>
                  </a:schemeClr>
                </a:solidFill>
                <a:effectLst>
                  <a:outerShdw blurRad="38100" dist="38100" dir="2700000" algn="tl">
                    <a:srgbClr val="000000">
                      <a:alpha val="43137"/>
                    </a:srgbClr>
                  </a:outerShdw>
                </a:effectLst>
              </a:rPr>
              <a:t>What factors affect the conservation of this herd?</a:t>
            </a:r>
            <a:endParaRPr lang="en-US" sz="2800" dirty="0">
              <a:solidFill>
                <a:schemeClr val="accent3">
                  <a:lumMod val="60000"/>
                  <a:lumOff val="40000"/>
                </a:schemeClr>
              </a:solidFill>
              <a:effectLst>
                <a:outerShdw blurRad="38100" dist="38100" dir="2700000" algn="tl">
                  <a:srgbClr val="000000">
                    <a:alpha val="43137"/>
                  </a:srgbClr>
                </a:outerShdw>
              </a:effectLst>
            </a:endParaRPr>
          </a:p>
        </p:txBody>
      </p:sp>
      <p:sp>
        <p:nvSpPr>
          <p:cNvPr id="20" name="TextBox 19"/>
          <p:cNvSpPr txBox="1"/>
          <p:nvPr/>
        </p:nvSpPr>
        <p:spPr>
          <a:xfrm>
            <a:off x="228600" y="2362200"/>
            <a:ext cx="3124200" cy="707886"/>
          </a:xfrm>
          <a:prstGeom prst="rect">
            <a:avLst/>
          </a:prstGeom>
          <a:noFill/>
        </p:spPr>
        <p:txBody>
          <a:bodyPr wrap="square" rtlCol="0">
            <a:spAutoFit/>
          </a:bodyPr>
          <a:lstStyle/>
          <a:p>
            <a:r>
              <a:rPr lang="en-US" sz="2000" dirty="0" smtClean="0">
                <a:solidFill>
                  <a:srgbClr val="FFFF00"/>
                </a:solidFill>
                <a:effectLst>
                  <a:outerShdw blurRad="38100" dist="38100" dir="2700000" algn="tl">
                    <a:srgbClr val="000000">
                      <a:alpha val="43137"/>
                    </a:srgbClr>
                  </a:outerShdw>
                </a:effectLst>
              </a:rPr>
              <a:t>Disease transmission from domestic sheep and goats</a:t>
            </a:r>
            <a:endParaRPr lang="en-US" sz="2000" dirty="0">
              <a:solidFill>
                <a:srgbClr val="FFFF00"/>
              </a:solidFill>
              <a:effectLst>
                <a:outerShdw blurRad="38100" dist="38100" dir="2700000" algn="tl">
                  <a:srgbClr val="000000">
                    <a:alpha val="43137"/>
                  </a:srgbClr>
                </a:outerShdw>
              </a:effectLst>
            </a:endParaRPr>
          </a:p>
        </p:txBody>
      </p:sp>
      <p:sp>
        <p:nvSpPr>
          <p:cNvPr id="23" name="TextBox 22"/>
          <p:cNvSpPr txBox="1"/>
          <p:nvPr/>
        </p:nvSpPr>
        <p:spPr>
          <a:xfrm>
            <a:off x="3733800" y="2362200"/>
            <a:ext cx="2416302" cy="707886"/>
          </a:xfrm>
          <a:prstGeom prst="rect">
            <a:avLst/>
          </a:prstGeom>
          <a:noFill/>
        </p:spPr>
        <p:txBody>
          <a:bodyPr wrap="none" rtlCol="0">
            <a:spAutoFit/>
          </a:bodyPr>
          <a:lstStyle/>
          <a:p>
            <a:r>
              <a:rPr lang="en-US" sz="2000" dirty="0" smtClean="0">
                <a:solidFill>
                  <a:srgbClr val="FFFF00"/>
                </a:solidFill>
                <a:effectLst>
                  <a:outerShdw blurRad="38100" dist="38100" dir="2700000" algn="tl">
                    <a:srgbClr val="000000">
                      <a:alpha val="43137"/>
                    </a:srgbClr>
                  </a:outerShdw>
                </a:effectLst>
              </a:rPr>
              <a:t>Habitat loss due to </a:t>
            </a:r>
          </a:p>
          <a:p>
            <a:r>
              <a:rPr lang="en-US" sz="2000" dirty="0" smtClean="0">
                <a:solidFill>
                  <a:srgbClr val="FFFF00"/>
                </a:solidFill>
                <a:effectLst>
                  <a:outerShdw blurRad="38100" dist="38100" dir="2700000" algn="tl">
                    <a:srgbClr val="000000">
                      <a:alpha val="43137"/>
                    </a:srgbClr>
                  </a:outerShdw>
                </a:effectLst>
              </a:rPr>
              <a:t>human development</a:t>
            </a:r>
            <a:endParaRPr lang="en-US" sz="2000" dirty="0">
              <a:solidFill>
                <a:srgbClr val="FFFF00"/>
              </a:solidFill>
              <a:effectLst>
                <a:outerShdw blurRad="38100" dist="38100" dir="2700000" algn="tl">
                  <a:srgbClr val="000000">
                    <a:alpha val="43137"/>
                  </a:srgbClr>
                </a:outerShdw>
              </a:effectLst>
            </a:endParaRPr>
          </a:p>
        </p:txBody>
      </p:sp>
      <p:sp>
        <p:nvSpPr>
          <p:cNvPr id="26" name="TextBox 25"/>
          <p:cNvSpPr txBox="1"/>
          <p:nvPr/>
        </p:nvSpPr>
        <p:spPr>
          <a:xfrm>
            <a:off x="6766787" y="2369125"/>
            <a:ext cx="1920013" cy="707886"/>
          </a:xfrm>
          <a:prstGeom prst="rect">
            <a:avLst/>
          </a:prstGeom>
          <a:noFill/>
        </p:spPr>
        <p:txBody>
          <a:bodyPr wrap="none" rtlCol="0">
            <a:spAutoFit/>
          </a:bodyPr>
          <a:lstStyle/>
          <a:p>
            <a:r>
              <a:rPr lang="en-US" sz="2000" dirty="0" smtClean="0">
                <a:solidFill>
                  <a:srgbClr val="FFFF00"/>
                </a:solidFill>
                <a:effectLst>
                  <a:outerShdw blurRad="38100" dist="38100" dir="2700000" algn="tl">
                    <a:srgbClr val="000000">
                      <a:alpha val="43137"/>
                    </a:srgbClr>
                  </a:outerShdw>
                </a:effectLst>
              </a:rPr>
              <a:t>Habitat loss due </a:t>
            </a:r>
          </a:p>
          <a:p>
            <a:r>
              <a:rPr lang="en-US" sz="2000" dirty="0" smtClean="0">
                <a:solidFill>
                  <a:srgbClr val="FFFF00"/>
                </a:solidFill>
                <a:effectLst>
                  <a:outerShdw blurRad="38100" dist="38100" dir="2700000" algn="tl">
                    <a:srgbClr val="000000">
                      <a:alpha val="43137"/>
                    </a:srgbClr>
                  </a:outerShdw>
                </a:effectLst>
              </a:rPr>
              <a:t>      to weeds</a:t>
            </a:r>
            <a:endParaRPr lang="en-US" sz="2000" dirty="0">
              <a:solidFill>
                <a:srgbClr val="FFFF00"/>
              </a:solidFill>
              <a:effectLst>
                <a:outerShdw blurRad="38100" dist="38100" dir="2700000" algn="tl">
                  <a:srgbClr val="000000">
                    <a:alpha val="43137"/>
                  </a:srgbClr>
                </a:outerShdw>
              </a:effectLst>
            </a:endParaRPr>
          </a:p>
        </p:txBody>
      </p:sp>
      <p:pic>
        <p:nvPicPr>
          <p:cNvPr id="27" name="Picture 26" descr="spotted knapweed Idaho Weed Awareness Campaign.jpg"/>
          <p:cNvPicPr>
            <a:picLocks noChangeAspect="1"/>
          </p:cNvPicPr>
          <p:nvPr/>
        </p:nvPicPr>
        <p:blipFill>
          <a:blip r:embed="rId5" cstate="print"/>
          <a:stretch>
            <a:fillRect/>
          </a:stretch>
        </p:blipFill>
        <p:spPr>
          <a:xfrm>
            <a:off x="6477000" y="3124200"/>
            <a:ext cx="2502568" cy="1828800"/>
          </a:xfrm>
          <a:prstGeom prst="rect">
            <a:avLst/>
          </a:prstGeom>
        </p:spPr>
      </p:pic>
      <p:sp>
        <p:nvSpPr>
          <p:cNvPr id="29" name="Rounded Rectangle 28"/>
          <p:cNvSpPr/>
          <p:nvPr/>
        </p:nvSpPr>
        <p:spPr>
          <a:xfrm>
            <a:off x="6400800" y="2209800"/>
            <a:ext cx="2667000" cy="4038600"/>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ounded Rectangle 29"/>
          <p:cNvSpPr/>
          <p:nvPr/>
        </p:nvSpPr>
        <p:spPr>
          <a:xfrm rot="540907">
            <a:off x="3028877" y="1201561"/>
            <a:ext cx="2767261" cy="946653"/>
          </a:xfrm>
          <a:prstGeom prst="roundRect">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This factor is also important to this herd</a:t>
            </a:r>
            <a:endParaRPr lang="en-US" dirty="0"/>
          </a:p>
        </p:txBody>
      </p:sp>
      <p:sp>
        <p:nvSpPr>
          <p:cNvPr id="31" name="Bent Arrow 30"/>
          <p:cNvSpPr/>
          <p:nvPr/>
        </p:nvSpPr>
        <p:spPr>
          <a:xfrm rot="4281927">
            <a:off x="5815190" y="1429275"/>
            <a:ext cx="990600" cy="762000"/>
          </a:xfrm>
          <a:prstGeom prst="bentArrow">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152400" y="1150203"/>
            <a:ext cx="8763000" cy="830997"/>
          </a:xfrm>
          <a:prstGeom prst="rect">
            <a:avLst/>
          </a:prstGeom>
          <a:noFill/>
        </p:spPr>
        <p:txBody>
          <a:bodyPr wrap="square" rtlCol="0">
            <a:spAutoFit/>
          </a:bodyPr>
          <a:lstStyle/>
          <a:p>
            <a:endParaRPr lang="en-US" sz="2400" dirty="0" smtClean="0"/>
          </a:p>
          <a:p>
            <a:endParaRPr lang="en-US" sz="2400" b="1" dirty="0"/>
          </a:p>
        </p:txBody>
      </p:sp>
      <p:sp>
        <p:nvSpPr>
          <p:cNvPr id="7" name="TextBox 6"/>
          <p:cNvSpPr txBox="1"/>
          <p:nvPr/>
        </p:nvSpPr>
        <p:spPr>
          <a:xfrm>
            <a:off x="304800" y="1302603"/>
            <a:ext cx="8763000" cy="830997"/>
          </a:xfrm>
          <a:prstGeom prst="rect">
            <a:avLst/>
          </a:prstGeom>
          <a:noFill/>
        </p:spPr>
        <p:txBody>
          <a:bodyPr wrap="square" rtlCol="0">
            <a:spAutoFit/>
          </a:bodyPr>
          <a:lstStyle/>
          <a:p>
            <a:endParaRPr lang="en-US" sz="2400" dirty="0" smtClean="0"/>
          </a:p>
          <a:p>
            <a:endParaRPr lang="en-US" sz="2400" b="1" dirty="0"/>
          </a:p>
        </p:txBody>
      </p:sp>
      <p:sp>
        <p:nvSpPr>
          <p:cNvPr id="21" name="TextBox 20"/>
          <p:cNvSpPr txBox="1"/>
          <p:nvPr/>
        </p:nvSpPr>
        <p:spPr>
          <a:xfrm>
            <a:off x="676633" y="106180"/>
            <a:ext cx="8112285" cy="646331"/>
          </a:xfrm>
          <a:prstGeom prst="rect">
            <a:avLst/>
          </a:prstGeom>
          <a:noFill/>
        </p:spPr>
        <p:txBody>
          <a:bodyPr wrap="none" rtlCol="0">
            <a:spAutoFit/>
          </a:bodyPr>
          <a:lstStyle/>
          <a:p>
            <a:r>
              <a:rPr lang="en-US" sz="3200" b="1" dirty="0" smtClean="0"/>
              <a:t>Case Study Activity with REAL DATA:  </a:t>
            </a:r>
            <a:r>
              <a:rPr lang="en-US" sz="3600" b="1" dirty="0" smtClean="0">
                <a:solidFill>
                  <a:srgbClr val="C00000"/>
                </a:solidFill>
                <a:effectLst>
                  <a:outerShdw blurRad="38100" dist="38100" dir="2700000" algn="tl">
                    <a:srgbClr val="000000">
                      <a:alpha val="43137"/>
                    </a:srgbClr>
                  </a:outerShdw>
                </a:effectLst>
              </a:rPr>
              <a:t>RESULTS</a:t>
            </a:r>
            <a:endParaRPr lang="en-US" sz="3600" b="1" dirty="0">
              <a:solidFill>
                <a:srgbClr val="C00000"/>
              </a:solidFill>
              <a:effectLst>
                <a:outerShdw blurRad="38100" dist="38100" dir="2700000" algn="tl">
                  <a:srgbClr val="000000">
                    <a:alpha val="43137"/>
                  </a:srgbClr>
                </a:outerShdw>
              </a:effectLst>
            </a:endParaRPr>
          </a:p>
        </p:txBody>
      </p:sp>
      <p:sp>
        <p:nvSpPr>
          <p:cNvPr id="22" name="TextBox 21"/>
          <p:cNvSpPr txBox="1"/>
          <p:nvPr/>
        </p:nvSpPr>
        <p:spPr>
          <a:xfrm>
            <a:off x="1477446" y="914400"/>
            <a:ext cx="6218754" cy="523220"/>
          </a:xfrm>
          <a:prstGeom prst="rect">
            <a:avLst/>
          </a:prstGeom>
          <a:noFill/>
        </p:spPr>
        <p:txBody>
          <a:bodyPr wrap="none" rtlCol="0">
            <a:spAutoFit/>
          </a:bodyPr>
          <a:lstStyle/>
          <a:p>
            <a:r>
              <a:rPr lang="en-US" sz="2800" dirty="0" smtClean="0">
                <a:solidFill>
                  <a:srgbClr val="FFFF00"/>
                </a:solidFill>
              </a:rPr>
              <a:t>GROUP 2:  Lost Creek bighorn sheep herd</a:t>
            </a:r>
            <a:endParaRPr lang="en-US" sz="2800" dirty="0">
              <a:solidFill>
                <a:srgbClr val="FFFF00"/>
              </a:solidFill>
            </a:endParaRPr>
          </a:p>
        </p:txBody>
      </p:sp>
      <p:sp>
        <p:nvSpPr>
          <p:cNvPr id="15" name="TextBox 14"/>
          <p:cNvSpPr txBox="1"/>
          <p:nvPr/>
        </p:nvSpPr>
        <p:spPr>
          <a:xfrm>
            <a:off x="872840" y="1457980"/>
            <a:ext cx="7411388" cy="523220"/>
          </a:xfrm>
          <a:prstGeom prst="rect">
            <a:avLst/>
          </a:prstGeom>
          <a:noFill/>
        </p:spPr>
        <p:txBody>
          <a:bodyPr wrap="none" rtlCol="0">
            <a:spAutoFit/>
          </a:bodyPr>
          <a:lstStyle/>
          <a:p>
            <a:r>
              <a:rPr lang="en-US" sz="2800" dirty="0" smtClean="0">
                <a:solidFill>
                  <a:schemeClr val="accent3">
                    <a:lumMod val="60000"/>
                    <a:lumOff val="40000"/>
                  </a:schemeClr>
                </a:solidFill>
                <a:effectLst>
                  <a:outerShdw blurRad="38100" dist="38100" dir="2700000" algn="tl">
                    <a:srgbClr val="000000">
                      <a:alpha val="43137"/>
                    </a:srgbClr>
                  </a:outerShdw>
                </a:effectLst>
              </a:rPr>
              <a:t>What factors affect the conservation of this herd?</a:t>
            </a:r>
            <a:endParaRPr lang="en-US" sz="2800" dirty="0">
              <a:solidFill>
                <a:schemeClr val="accent3">
                  <a:lumMod val="60000"/>
                  <a:lumOff val="40000"/>
                </a:schemeClr>
              </a:solidFill>
              <a:effectLst>
                <a:outerShdw blurRad="38100" dist="38100" dir="2700000" algn="tl">
                  <a:srgbClr val="000000">
                    <a:alpha val="43137"/>
                  </a:srgbClr>
                </a:outerShdw>
              </a:effectLst>
            </a:endParaRPr>
          </a:p>
        </p:txBody>
      </p:sp>
      <p:sp>
        <p:nvSpPr>
          <p:cNvPr id="26" name="TextBox 25"/>
          <p:cNvSpPr txBox="1"/>
          <p:nvPr/>
        </p:nvSpPr>
        <p:spPr>
          <a:xfrm>
            <a:off x="6766787" y="2369125"/>
            <a:ext cx="1920013" cy="707886"/>
          </a:xfrm>
          <a:prstGeom prst="rect">
            <a:avLst/>
          </a:prstGeom>
          <a:noFill/>
        </p:spPr>
        <p:txBody>
          <a:bodyPr wrap="none" rtlCol="0">
            <a:spAutoFit/>
          </a:bodyPr>
          <a:lstStyle/>
          <a:p>
            <a:r>
              <a:rPr lang="en-US" sz="2000" dirty="0" smtClean="0">
                <a:solidFill>
                  <a:srgbClr val="FFFF00"/>
                </a:solidFill>
                <a:effectLst>
                  <a:outerShdw blurRad="38100" dist="38100" dir="2700000" algn="tl">
                    <a:srgbClr val="000000">
                      <a:alpha val="43137"/>
                    </a:srgbClr>
                  </a:outerShdw>
                </a:effectLst>
              </a:rPr>
              <a:t>Habitat loss due </a:t>
            </a:r>
          </a:p>
          <a:p>
            <a:r>
              <a:rPr lang="en-US" sz="2000" dirty="0" smtClean="0">
                <a:solidFill>
                  <a:srgbClr val="FFFF00"/>
                </a:solidFill>
                <a:effectLst>
                  <a:outerShdw blurRad="38100" dist="38100" dir="2700000" algn="tl">
                    <a:srgbClr val="000000">
                      <a:alpha val="43137"/>
                    </a:srgbClr>
                  </a:outerShdw>
                </a:effectLst>
              </a:rPr>
              <a:t>      to weeds</a:t>
            </a:r>
            <a:endParaRPr lang="en-US" sz="2000" dirty="0">
              <a:solidFill>
                <a:srgbClr val="FFFF00"/>
              </a:solidFill>
              <a:effectLst>
                <a:outerShdw blurRad="38100" dist="38100" dir="2700000" algn="tl">
                  <a:srgbClr val="000000">
                    <a:alpha val="43137"/>
                  </a:srgbClr>
                </a:outerShdw>
              </a:effectLst>
            </a:endParaRPr>
          </a:p>
        </p:txBody>
      </p:sp>
      <p:pic>
        <p:nvPicPr>
          <p:cNvPr id="27" name="Picture 26" descr="spotted knapweed Idaho Weed Awareness Campaign.jpg"/>
          <p:cNvPicPr>
            <a:picLocks noChangeAspect="1"/>
          </p:cNvPicPr>
          <p:nvPr/>
        </p:nvPicPr>
        <p:blipFill>
          <a:blip r:embed="rId3" cstate="print"/>
          <a:stretch>
            <a:fillRect/>
          </a:stretch>
        </p:blipFill>
        <p:spPr>
          <a:xfrm>
            <a:off x="6477000" y="3124200"/>
            <a:ext cx="2502568" cy="1828800"/>
          </a:xfrm>
          <a:prstGeom prst="rect">
            <a:avLst/>
          </a:prstGeom>
        </p:spPr>
      </p:pic>
      <p:sp>
        <p:nvSpPr>
          <p:cNvPr id="29" name="Rounded Rectangle 28"/>
          <p:cNvSpPr/>
          <p:nvPr/>
        </p:nvSpPr>
        <p:spPr>
          <a:xfrm>
            <a:off x="6400800" y="2209800"/>
            <a:ext cx="2667000" cy="4038600"/>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a:off x="1143000" y="1981200"/>
            <a:ext cx="5029200" cy="914400"/>
          </a:xfrm>
          <a:prstGeom prst="roundRect">
            <a:avLst/>
          </a:prstGeom>
          <a:solidFill>
            <a:schemeClr val="bg2">
              <a:lumMod val="20000"/>
              <a:lumOff val="8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smtClean="0">
                <a:solidFill>
                  <a:schemeClr val="bg1"/>
                </a:solidFill>
              </a:rPr>
              <a:t>Weed infestations are becoming an increasing problem for many wild animal species</a:t>
            </a:r>
            <a:endParaRPr lang="en-US" sz="2000" dirty="0">
              <a:solidFill>
                <a:schemeClr val="bg1"/>
              </a:solidFill>
            </a:endParaRPr>
          </a:p>
        </p:txBody>
      </p:sp>
      <p:sp>
        <p:nvSpPr>
          <p:cNvPr id="17" name="Rounded Rectangle 16"/>
          <p:cNvSpPr/>
          <p:nvPr/>
        </p:nvSpPr>
        <p:spPr>
          <a:xfrm>
            <a:off x="1143000" y="5631870"/>
            <a:ext cx="5105400" cy="1143000"/>
          </a:xfrm>
          <a:prstGeom prst="roundRect">
            <a:avLst/>
          </a:prstGeom>
          <a:solidFill>
            <a:schemeClr val="bg2">
              <a:lumMod val="20000"/>
              <a:lumOff val="8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smtClean="0">
                <a:solidFill>
                  <a:schemeClr val="bg1"/>
                </a:solidFill>
              </a:rPr>
              <a:t>Weeds like spotted knapweed choke out fields of native vegetation, including many grasses used as food by bighorn sheep</a:t>
            </a:r>
            <a:endParaRPr lang="en-US" sz="2000" dirty="0">
              <a:solidFill>
                <a:schemeClr val="bg1"/>
              </a:solidFill>
            </a:endParaRPr>
          </a:p>
        </p:txBody>
      </p:sp>
      <p:pic>
        <p:nvPicPr>
          <p:cNvPr id="24" name="Picture 23" descr="knapweed field from MT.jpg"/>
          <p:cNvPicPr>
            <a:picLocks noChangeAspect="1"/>
          </p:cNvPicPr>
          <p:nvPr/>
        </p:nvPicPr>
        <p:blipFill>
          <a:blip r:embed="rId4" cstate="print"/>
          <a:srcRect l="13916" t="39602"/>
          <a:stretch>
            <a:fillRect/>
          </a:stretch>
        </p:blipFill>
        <p:spPr>
          <a:xfrm>
            <a:off x="1371600" y="2971800"/>
            <a:ext cx="4648201" cy="252747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152400" y="1150203"/>
            <a:ext cx="8763000" cy="830997"/>
          </a:xfrm>
          <a:prstGeom prst="rect">
            <a:avLst/>
          </a:prstGeom>
          <a:noFill/>
        </p:spPr>
        <p:txBody>
          <a:bodyPr wrap="square" rtlCol="0">
            <a:spAutoFit/>
          </a:bodyPr>
          <a:lstStyle/>
          <a:p>
            <a:endParaRPr lang="en-US" sz="2400" dirty="0" smtClean="0"/>
          </a:p>
          <a:p>
            <a:endParaRPr lang="en-US" sz="2400" b="1" dirty="0"/>
          </a:p>
        </p:txBody>
      </p:sp>
      <p:sp>
        <p:nvSpPr>
          <p:cNvPr id="7" name="TextBox 6"/>
          <p:cNvSpPr txBox="1"/>
          <p:nvPr/>
        </p:nvSpPr>
        <p:spPr>
          <a:xfrm>
            <a:off x="304800" y="1302603"/>
            <a:ext cx="8763000" cy="830997"/>
          </a:xfrm>
          <a:prstGeom prst="rect">
            <a:avLst/>
          </a:prstGeom>
          <a:noFill/>
        </p:spPr>
        <p:txBody>
          <a:bodyPr wrap="square" rtlCol="0">
            <a:spAutoFit/>
          </a:bodyPr>
          <a:lstStyle/>
          <a:p>
            <a:endParaRPr lang="en-US" sz="2400" dirty="0" smtClean="0"/>
          </a:p>
          <a:p>
            <a:endParaRPr lang="en-US" sz="2400" b="1" dirty="0"/>
          </a:p>
        </p:txBody>
      </p:sp>
      <p:sp>
        <p:nvSpPr>
          <p:cNvPr id="8" name="TextBox 7"/>
          <p:cNvSpPr txBox="1"/>
          <p:nvPr/>
        </p:nvSpPr>
        <p:spPr>
          <a:xfrm>
            <a:off x="242668" y="1524000"/>
            <a:ext cx="4938932" cy="1384995"/>
          </a:xfrm>
          <a:prstGeom prst="rect">
            <a:avLst/>
          </a:prstGeom>
          <a:noFill/>
        </p:spPr>
        <p:txBody>
          <a:bodyPr wrap="square" rtlCol="0">
            <a:spAutoFit/>
          </a:bodyPr>
          <a:lstStyle/>
          <a:p>
            <a:r>
              <a:rPr lang="en-US" sz="2800" dirty="0" smtClean="0">
                <a:solidFill>
                  <a:srgbClr val="FFFF00"/>
                </a:solidFill>
              </a:rPr>
              <a:t>Ready to see the </a:t>
            </a:r>
            <a:r>
              <a:rPr lang="en-US" sz="2800" b="1" dirty="0" smtClean="0">
                <a:solidFill>
                  <a:srgbClr val="C00000"/>
                </a:solidFill>
                <a:effectLst>
                  <a:outerShdw blurRad="38100" dist="38100" dir="2700000" algn="tl">
                    <a:srgbClr val="000000">
                      <a:alpha val="43137"/>
                    </a:srgbClr>
                  </a:outerShdw>
                </a:effectLst>
              </a:rPr>
              <a:t>RESULTS</a:t>
            </a:r>
          </a:p>
          <a:p>
            <a:r>
              <a:rPr lang="en-US" sz="2800" dirty="0" smtClean="0">
                <a:solidFill>
                  <a:srgbClr val="FFFF00"/>
                </a:solidFill>
              </a:rPr>
              <a:t>that the bighorn sheep </a:t>
            </a:r>
          </a:p>
          <a:p>
            <a:r>
              <a:rPr lang="en-US" sz="2800" dirty="0" smtClean="0">
                <a:solidFill>
                  <a:srgbClr val="FFFF00"/>
                </a:solidFill>
              </a:rPr>
              <a:t>scientists presented?</a:t>
            </a:r>
            <a:endParaRPr lang="en-US" sz="2800" dirty="0">
              <a:solidFill>
                <a:srgbClr val="FFFF00"/>
              </a:solidFill>
            </a:endParaRPr>
          </a:p>
        </p:txBody>
      </p:sp>
      <p:sp>
        <p:nvSpPr>
          <p:cNvPr id="9" name="TextBox 8"/>
          <p:cNvSpPr txBox="1"/>
          <p:nvPr/>
        </p:nvSpPr>
        <p:spPr>
          <a:xfrm>
            <a:off x="228600" y="4495800"/>
            <a:ext cx="4800600" cy="523220"/>
          </a:xfrm>
          <a:prstGeom prst="rect">
            <a:avLst/>
          </a:prstGeom>
          <a:noFill/>
        </p:spPr>
        <p:txBody>
          <a:bodyPr wrap="square" rtlCol="0">
            <a:spAutoFit/>
          </a:bodyPr>
          <a:lstStyle/>
          <a:p>
            <a:r>
              <a:rPr lang="en-US" sz="2800" dirty="0" smtClean="0">
                <a:solidFill>
                  <a:srgbClr val="FFFF00"/>
                </a:solidFill>
              </a:rPr>
              <a:t>Let’s look at each CASE STUDY</a:t>
            </a:r>
          </a:p>
        </p:txBody>
      </p:sp>
      <p:sp>
        <p:nvSpPr>
          <p:cNvPr id="11" name="TextBox 10"/>
          <p:cNvSpPr txBox="1"/>
          <p:nvPr/>
        </p:nvSpPr>
        <p:spPr>
          <a:xfrm>
            <a:off x="676633" y="106180"/>
            <a:ext cx="8112285" cy="646331"/>
          </a:xfrm>
          <a:prstGeom prst="rect">
            <a:avLst/>
          </a:prstGeom>
          <a:noFill/>
        </p:spPr>
        <p:txBody>
          <a:bodyPr wrap="none" rtlCol="0">
            <a:spAutoFit/>
          </a:bodyPr>
          <a:lstStyle/>
          <a:p>
            <a:r>
              <a:rPr lang="en-US" sz="3200" b="1" dirty="0" smtClean="0"/>
              <a:t>Case Study Activity with REAL DATA:  </a:t>
            </a:r>
            <a:r>
              <a:rPr lang="en-US" sz="3600" b="1" dirty="0" smtClean="0">
                <a:solidFill>
                  <a:srgbClr val="C00000"/>
                </a:solidFill>
                <a:effectLst>
                  <a:outerShdw blurRad="38100" dist="38100" dir="2700000" algn="tl">
                    <a:srgbClr val="000000">
                      <a:alpha val="43137"/>
                    </a:srgbClr>
                  </a:outerShdw>
                </a:effectLst>
              </a:rPr>
              <a:t>RESULTS</a:t>
            </a:r>
            <a:endParaRPr lang="en-US" sz="3600" b="1" dirty="0">
              <a:solidFill>
                <a:srgbClr val="C00000"/>
              </a:solidFill>
              <a:effectLst>
                <a:outerShdw blurRad="38100" dist="38100" dir="2700000" algn="tl">
                  <a:srgbClr val="000000">
                    <a:alpha val="43137"/>
                  </a:srgbClr>
                </a:outerShdw>
              </a:effectLst>
            </a:endParaRPr>
          </a:p>
        </p:txBody>
      </p:sp>
      <p:pic>
        <p:nvPicPr>
          <p:cNvPr id="14" name="Picture 13" descr="shutterstock_132422786.jpg"/>
          <p:cNvPicPr>
            <a:picLocks noChangeAspect="1"/>
          </p:cNvPicPr>
          <p:nvPr/>
        </p:nvPicPr>
        <p:blipFill>
          <a:blip r:embed="rId3" cstate="print"/>
          <a:srcRect t="5455"/>
          <a:stretch>
            <a:fillRect/>
          </a:stretch>
        </p:blipFill>
        <p:spPr>
          <a:xfrm>
            <a:off x="4800600" y="914400"/>
            <a:ext cx="4191000" cy="5943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152400" y="1150203"/>
            <a:ext cx="8763000" cy="830997"/>
          </a:xfrm>
          <a:prstGeom prst="rect">
            <a:avLst/>
          </a:prstGeom>
          <a:noFill/>
        </p:spPr>
        <p:txBody>
          <a:bodyPr wrap="square" rtlCol="0">
            <a:spAutoFit/>
          </a:bodyPr>
          <a:lstStyle/>
          <a:p>
            <a:endParaRPr lang="en-US" sz="2400" dirty="0" smtClean="0"/>
          </a:p>
          <a:p>
            <a:endParaRPr lang="en-US" sz="2400" b="1" dirty="0"/>
          </a:p>
        </p:txBody>
      </p:sp>
      <p:sp>
        <p:nvSpPr>
          <p:cNvPr id="7" name="TextBox 6"/>
          <p:cNvSpPr txBox="1"/>
          <p:nvPr/>
        </p:nvSpPr>
        <p:spPr>
          <a:xfrm>
            <a:off x="304800" y="1302603"/>
            <a:ext cx="8763000" cy="830997"/>
          </a:xfrm>
          <a:prstGeom prst="rect">
            <a:avLst/>
          </a:prstGeom>
          <a:noFill/>
        </p:spPr>
        <p:txBody>
          <a:bodyPr wrap="square" rtlCol="0">
            <a:spAutoFit/>
          </a:bodyPr>
          <a:lstStyle/>
          <a:p>
            <a:endParaRPr lang="en-US" sz="2400" dirty="0" smtClean="0"/>
          </a:p>
          <a:p>
            <a:endParaRPr lang="en-US" sz="2400" b="1" dirty="0"/>
          </a:p>
        </p:txBody>
      </p:sp>
      <p:sp>
        <p:nvSpPr>
          <p:cNvPr id="17" name="TextBox 16"/>
          <p:cNvSpPr txBox="1"/>
          <p:nvPr/>
        </p:nvSpPr>
        <p:spPr>
          <a:xfrm>
            <a:off x="676633" y="106180"/>
            <a:ext cx="8112285" cy="646331"/>
          </a:xfrm>
          <a:prstGeom prst="rect">
            <a:avLst/>
          </a:prstGeom>
          <a:noFill/>
        </p:spPr>
        <p:txBody>
          <a:bodyPr wrap="none" rtlCol="0">
            <a:spAutoFit/>
          </a:bodyPr>
          <a:lstStyle/>
          <a:p>
            <a:r>
              <a:rPr lang="en-US" sz="3200" b="1" dirty="0" smtClean="0"/>
              <a:t>Case Study Activity with REAL DATA:  </a:t>
            </a:r>
            <a:r>
              <a:rPr lang="en-US" sz="3600" b="1" dirty="0" smtClean="0">
                <a:solidFill>
                  <a:srgbClr val="C00000"/>
                </a:solidFill>
                <a:effectLst>
                  <a:outerShdw blurRad="38100" dist="38100" dir="2700000" algn="tl">
                    <a:srgbClr val="000000">
                      <a:alpha val="43137"/>
                    </a:srgbClr>
                  </a:outerShdw>
                </a:effectLst>
              </a:rPr>
              <a:t>RESULTS</a:t>
            </a:r>
            <a:endParaRPr lang="en-US" sz="3600" b="1" dirty="0">
              <a:solidFill>
                <a:srgbClr val="C00000"/>
              </a:solidFill>
              <a:effectLst>
                <a:outerShdw blurRad="38100" dist="38100" dir="2700000" algn="tl">
                  <a:srgbClr val="000000">
                    <a:alpha val="43137"/>
                  </a:srgbClr>
                </a:outerShdw>
              </a:effectLst>
            </a:endParaRPr>
          </a:p>
        </p:txBody>
      </p:sp>
      <p:sp>
        <p:nvSpPr>
          <p:cNvPr id="18" name="TextBox 17"/>
          <p:cNvSpPr txBox="1"/>
          <p:nvPr/>
        </p:nvSpPr>
        <p:spPr>
          <a:xfrm>
            <a:off x="762000" y="914400"/>
            <a:ext cx="6004721" cy="523220"/>
          </a:xfrm>
          <a:prstGeom prst="rect">
            <a:avLst/>
          </a:prstGeom>
          <a:noFill/>
        </p:spPr>
        <p:txBody>
          <a:bodyPr wrap="none" rtlCol="0">
            <a:spAutoFit/>
          </a:bodyPr>
          <a:lstStyle/>
          <a:p>
            <a:r>
              <a:rPr lang="en-US" sz="2800" dirty="0" smtClean="0">
                <a:solidFill>
                  <a:srgbClr val="FFFF00"/>
                </a:solidFill>
              </a:rPr>
              <a:t>GROUP 3:  Highland bighorn sheep herd</a:t>
            </a:r>
            <a:endParaRPr lang="en-US" sz="2800" dirty="0">
              <a:solidFill>
                <a:srgbClr val="FFFF00"/>
              </a:solidFill>
            </a:endParaRPr>
          </a:p>
        </p:txBody>
      </p:sp>
      <p:sp>
        <p:nvSpPr>
          <p:cNvPr id="8" name="TextBox 7"/>
          <p:cNvSpPr txBox="1"/>
          <p:nvPr/>
        </p:nvSpPr>
        <p:spPr>
          <a:xfrm>
            <a:off x="1419789" y="1524000"/>
            <a:ext cx="6260496" cy="523220"/>
          </a:xfrm>
          <a:prstGeom prst="rect">
            <a:avLst/>
          </a:prstGeom>
          <a:noFill/>
        </p:spPr>
        <p:txBody>
          <a:bodyPr wrap="none" rtlCol="0">
            <a:spAutoFit/>
          </a:bodyPr>
          <a:lstStyle/>
          <a:p>
            <a:r>
              <a:rPr lang="en-US" sz="2800" dirty="0" smtClean="0"/>
              <a:t>Your graph should look something like…..</a:t>
            </a:r>
            <a:endParaRPr lang="en-US" sz="2800" dirty="0"/>
          </a:p>
        </p:txBody>
      </p:sp>
      <p:pic>
        <p:nvPicPr>
          <p:cNvPr id="9" name="Picture 8" descr="Highland map.jpg"/>
          <p:cNvPicPr/>
          <p:nvPr/>
        </p:nvPicPr>
        <p:blipFill>
          <a:blip r:embed="rId3" cstate="print">
            <a:clrChange>
              <a:clrFrom>
                <a:srgbClr val="FFFFFF"/>
              </a:clrFrom>
              <a:clrTo>
                <a:srgbClr val="FFFFFF">
                  <a:alpha val="0"/>
                </a:srgbClr>
              </a:clrTo>
            </a:clrChange>
          </a:blip>
          <a:stretch>
            <a:fillRect/>
          </a:stretch>
        </p:blipFill>
        <p:spPr>
          <a:xfrm>
            <a:off x="1447800" y="2266283"/>
            <a:ext cx="6934200" cy="459171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 name="Chart 23"/>
          <p:cNvGraphicFramePr/>
          <p:nvPr/>
        </p:nvGraphicFramePr>
        <p:xfrm>
          <a:off x="457200" y="2057400"/>
          <a:ext cx="8477251" cy="4267200"/>
        </p:xfrm>
        <a:graphic>
          <a:graphicData uri="http://schemas.openxmlformats.org/drawingml/2006/chart">
            <c:chart xmlns:c="http://schemas.openxmlformats.org/drawingml/2006/chart" xmlns:r="http://schemas.openxmlformats.org/officeDocument/2006/relationships" r:id="rId3"/>
          </a:graphicData>
        </a:graphic>
      </p:graphicFrame>
      <p:sp>
        <p:nvSpPr>
          <p:cNvPr id="27" name="TextBox 26"/>
          <p:cNvSpPr txBox="1"/>
          <p:nvPr/>
        </p:nvSpPr>
        <p:spPr>
          <a:xfrm>
            <a:off x="1419789" y="1524000"/>
            <a:ext cx="6260496" cy="523220"/>
          </a:xfrm>
          <a:prstGeom prst="rect">
            <a:avLst/>
          </a:prstGeom>
          <a:noFill/>
        </p:spPr>
        <p:txBody>
          <a:bodyPr wrap="none" rtlCol="0">
            <a:spAutoFit/>
          </a:bodyPr>
          <a:lstStyle/>
          <a:p>
            <a:r>
              <a:rPr lang="en-US" sz="2800" dirty="0" smtClean="0"/>
              <a:t>Your graph should look something like…..</a:t>
            </a:r>
            <a:endParaRPr lang="en-US" sz="2800" dirty="0"/>
          </a:p>
        </p:txBody>
      </p:sp>
      <p:sp>
        <p:nvSpPr>
          <p:cNvPr id="13" name="TextBox 12"/>
          <p:cNvSpPr txBox="1"/>
          <p:nvPr/>
        </p:nvSpPr>
        <p:spPr>
          <a:xfrm>
            <a:off x="152400" y="1150203"/>
            <a:ext cx="8763000" cy="830997"/>
          </a:xfrm>
          <a:prstGeom prst="rect">
            <a:avLst/>
          </a:prstGeom>
          <a:noFill/>
        </p:spPr>
        <p:txBody>
          <a:bodyPr wrap="square" rtlCol="0">
            <a:spAutoFit/>
          </a:bodyPr>
          <a:lstStyle/>
          <a:p>
            <a:endParaRPr lang="en-US" sz="2400" dirty="0" smtClean="0"/>
          </a:p>
          <a:p>
            <a:endParaRPr lang="en-US" sz="2400" b="1" dirty="0"/>
          </a:p>
        </p:txBody>
      </p:sp>
      <p:sp>
        <p:nvSpPr>
          <p:cNvPr id="7" name="TextBox 6"/>
          <p:cNvSpPr txBox="1"/>
          <p:nvPr/>
        </p:nvSpPr>
        <p:spPr>
          <a:xfrm>
            <a:off x="304800" y="1302603"/>
            <a:ext cx="8763000" cy="830997"/>
          </a:xfrm>
          <a:prstGeom prst="rect">
            <a:avLst/>
          </a:prstGeom>
          <a:noFill/>
        </p:spPr>
        <p:txBody>
          <a:bodyPr wrap="square" rtlCol="0">
            <a:spAutoFit/>
          </a:bodyPr>
          <a:lstStyle/>
          <a:p>
            <a:endParaRPr lang="en-US" sz="2400" dirty="0" smtClean="0"/>
          </a:p>
          <a:p>
            <a:endParaRPr lang="en-US" sz="2400" b="1" dirty="0"/>
          </a:p>
        </p:txBody>
      </p:sp>
      <p:sp>
        <p:nvSpPr>
          <p:cNvPr id="10" name="Rounded Rectangle 9"/>
          <p:cNvSpPr/>
          <p:nvPr/>
        </p:nvSpPr>
        <p:spPr>
          <a:xfrm>
            <a:off x="5943600" y="6289965"/>
            <a:ext cx="1447800" cy="26323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No data 1999-2004</a:t>
            </a:r>
            <a:endParaRPr lang="en-US" sz="1200" dirty="0"/>
          </a:p>
        </p:txBody>
      </p:sp>
      <p:sp>
        <p:nvSpPr>
          <p:cNvPr id="17" name="TextBox 16"/>
          <p:cNvSpPr txBox="1"/>
          <p:nvPr/>
        </p:nvSpPr>
        <p:spPr>
          <a:xfrm>
            <a:off x="676633" y="106180"/>
            <a:ext cx="8112285" cy="646331"/>
          </a:xfrm>
          <a:prstGeom prst="rect">
            <a:avLst/>
          </a:prstGeom>
          <a:noFill/>
        </p:spPr>
        <p:txBody>
          <a:bodyPr wrap="none" rtlCol="0">
            <a:spAutoFit/>
          </a:bodyPr>
          <a:lstStyle/>
          <a:p>
            <a:r>
              <a:rPr lang="en-US" sz="3200" b="1" dirty="0" smtClean="0"/>
              <a:t>Case Study Activity with REAL DATA:  </a:t>
            </a:r>
            <a:r>
              <a:rPr lang="en-US" sz="3600" b="1" dirty="0" smtClean="0">
                <a:solidFill>
                  <a:srgbClr val="C00000"/>
                </a:solidFill>
                <a:effectLst>
                  <a:outerShdw blurRad="38100" dist="38100" dir="2700000" algn="tl">
                    <a:srgbClr val="000000">
                      <a:alpha val="43137"/>
                    </a:srgbClr>
                  </a:outerShdw>
                </a:effectLst>
              </a:rPr>
              <a:t>RESULTS</a:t>
            </a:r>
            <a:endParaRPr lang="en-US" sz="3600" b="1" dirty="0">
              <a:solidFill>
                <a:srgbClr val="C00000"/>
              </a:solidFill>
              <a:effectLst>
                <a:outerShdw blurRad="38100" dist="38100" dir="2700000" algn="tl">
                  <a:srgbClr val="000000">
                    <a:alpha val="43137"/>
                  </a:srgbClr>
                </a:outerShdw>
              </a:effectLst>
            </a:endParaRPr>
          </a:p>
        </p:txBody>
      </p:sp>
      <p:sp>
        <p:nvSpPr>
          <p:cNvPr id="18" name="TextBox 17"/>
          <p:cNvSpPr txBox="1"/>
          <p:nvPr/>
        </p:nvSpPr>
        <p:spPr>
          <a:xfrm>
            <a:off x="762000" y="914400"/>
            <a:ext cx="6145785" cy="523220"/>
          </a:xfrm>
          <a:prstGeom prst="rect">
            <a:avLst/>
          </a:prstGeom>
          <a:noFill/>
        </p:spPr>
        <p:txBody>
          <a:bodyPr wrap="none" rtlCol="0">
            <a:spAutoFit/>
          </a:bodyPr>
          <a:lstStyle/>
          <a:p>
            <a:r>
              <a:rPr lang="en-US" sz="2800" dirty="0" smtClean="0">
                <a:solidFill>
                  <a:srgbClr val="FFFF00"/>
                </a:solidFill>
              </a:rPr>
              <a:t>GROUP 3:  Highland bighorn sheep herd</a:t>
            </a:r>
            <a:endParaRPr lang="en-US" sz="2800" dirty="0">
              <a:solidFill>
                <a:srgbClr val="FFFF00"/>
              </a:solidFill>
            </a:endParaRPr>
          </a:p>
        </p:txBody>
      </p:sp>
      <p:sp>
        <p:nvSpPr>
          <p:cNvPr id="20" name="TextBox 19"/>
          <p:cNvSpPr txBox="1"/>
          <p:nvPr/>
        </p:nvSpPr>
        <p:spPr>
          <a:xfrm rot="16200000">
            <a:off x="-1056160" y="4027961"/>
            <a:ext cx="2634054" cy="369332"/>
          </a:xfrm>
          <a:prstGeom prst="rect">
            <a:avLst/>
          </a:prstGeom>
          <a:noFill/>
        </p:spPr>
        <p:txBody>
          <a:bodyPr wrap="none" rtlCol="0">
            <a:spAutoFit/>
          </a:bodyPr>
          <a:lstStyle/>
          <a:p>
            <a:r>
              <a:rPr lang="en-US" b="1" dirty="0" smtClean="0"/>
              <a:t>Number of bighorn sheep</a:t>
            </a:r>
            <a:endParaRPr lang="en-US" b="1" dirty="0"/>
          </a:p>
        </p:txBody>
      </p:sp>
      <p:sp>
        <p:nvSpPr>
          <p:cNvPr id="21" name="TextBox 20"/>
          <p:cNvSpPr txBox="1"/>
          <p:nvPr/>
        </p:nvSpPr>
        <p:spPr>
          <a:xfrm>
            <a:off x="4267195" y="6248400"/>
            <a:ext cx="586507" cy="369332"/>
          </a:xfrm>
          <a:prstGeom prst="rect">
            <a:avLst/>
          </a:prstGeom>
          <a:noFill/>
        </p:spPr>
        <p:txBody>
          <a:bodyPr wrap="none" rtlCol="0">
            <a:spAutoFit/>
          </a:bodyPr>
          <a:lstStyle/>
          <a:p>
            <a:r>
              <a:rPr lang="en-US" dirty="0" smtClean="0"/>
              <a:t>Year</a:t>
            </a:r>
            <a:endParaRPr lang="en-US" dirty="0"/>
          </a:p>
        </p:txBody>
      </p:sp>
      <p:sp>
        <p:nvSpPr>
          <p:cNvPr id="19" name="Rounded Rectangle 18"/>
          <p:cNvSpPr/>
          <p:nvPr/>
        </p:nvSpPr>
        <p:spPr>
          <a:xfrm>
            <a:off x="6172200" y="4606635"/>
            <a:ext cx="2590800" cy="914400"/>
          </a:xfrm>
          <a:prstGeom prst="roundRect">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t>Do you think this herd  has rebounded since the die-off in 1994?</a:t>
            </a:r>
            <a:endParaRPr lang="en-US" dirty="0"/>
          </a:p>
        </p:txBody>
      </p:sp>
      <p:sp>
        <p:nvSpPr>
          <p:cNvPr id="22" name="Rounded Rectangle 21"/>
          <p:cNvSpPr/>
          <p:nvPr/>
        </p:nvSpPr>
        <p:spPr>
          <a:xfrm>
            <a:off x="5867400" y="3810000"/>
            <a:ext cx="2209800" cy="685800"/>
          </a:xfrm>
          <a:prstGeom prst="roundRect">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solidFill>
                  <a:schemeClr val="bg1"/>
                </a:solidFill>
              </a:rPr>
              <a:t>What percentage of sheep were killed?  </a:t>
            </a:r>
            <a:endParaRPr lang="en-US" dirty="0">
              <a:solidFill>
                <a:schemeClr val="bg1"/>
              </a:solidFill>
            </a:endParaRPr>
          </a:p>
        </p:txBody>
      </p:sp>
      <p:sp>
        <p:nvSpPr>
          <p:cNvPr id="23" name="Rounded Rectangle 22"/>
          <p:cNvSpPr/>
          <p:nvPr/>
        </p:nvSpPr>
        <p:spPr>
          <a:xfrm>
            <a:off x="1066800" y="5105400"/>
            <a:ext cx="3962400" cy="1066800"/>
          </a:xfrm>
          <a:prstGeom prst="round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t>They transplanted 66 sheep </a:t>
            </a:r>
            <a:r>
              <a:rPr lang="en-US" b="1" dirty="0" smtClean="0"/>
              <a:t>FROM </a:t>
            </a:r>
            <a:r>
              <a:rPr lang="en-US" dirty="0" smtClean="0"/>
              <a:t>the Southern Rocky Mountain front herd </a:t>
            </a:r>
            <a:r>
              <a:rPr lang="en-US" b="1" dirty="0" smtClean="0"/>
              <a:t>TO</a:t>
            </a:r>
            <a:r>
              <a:rPr lang="en-US" dirty="0" smtClean="0"/>
              <a:t> the Highland herd</a:t>
            </a:r>
            <a:endParaRPr lang="en-US" dirty="0"/>
          </a:p>
        </p:txBody>
      </p:sp>
      <p:sp>
        <p:nvSpPr>
          <p:cNvPr id="25" name="Rounded Rectangle 24"/>
          <p:cNvSpPr/>
          <p:nvPr/>
        </p:nvSpPr>
        <p:spPr>
          <a:xfrm>
            <a:off x="152400" y="2057400"/>
            <a:ext cx="3276600" cy="1905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solidFill>
                  <a:srgbClr val="FFFF00"/>
                </a:solidFill>
              </a:rPr>
              <a:t>In the late 1960s,  this herd was re- established with 53 sheep that were trapped FROM another herd and transplanted TO the Highland habitat</a:t>
            </a:r>
          </a:p>
        </p:txBody>
      </p:sp>
      <p:sp>
        <p:nvSpPr>
          <p:cNvPr id="28" name="Rounded Rectangle 27"/>
          <p:cNvSpPr/>
          <p:nvPr/>
        </p:nvSpPr>
        <p:spPr>
          <a:xfrm>
            <a:off x="6477000" y="2819400"/>
            <a:ext cx="1828800" cy="838200"/>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solidFill>
                  <a:schemeClr val="bg1"/>
                </a:solidFill>
              </a:rPr>
              <a:t>A pneumonia outbreak caused </a:t>
            </a:r>
          </a:p>
          <a:p>
            <a:r>
              <a:rPr lang="en-US" dirty="0" smtClean="0">
                <a:solidFill>
                  <a:schemeClr val="bg1"/>
                </a:solidFill>
              </a:rPr>
              <a:t>a die-off</a:t>
            </a:r>
            <a:endParaRPr lang="en-US" dirty="0">
              <a:solidFill>
                <a:schemeClr val="bg1"/>
              </a:solidFill>
            </a:endParaRPr>
          </a:p>
        </p:txBody>
      </p:sp>
      <p:sp>
        <p:nvSpPr>
          <p:cNvPr id="29" name="Down Arrow 28"/>
          <p:cNvSpPr/>
          <p:nvPr/>
        </p:nvSpPr>
        <p:spPr>
          <a:xfrm rot="2178496">
            <a:off x="5598066" y="2747138"/>
            <a:ext cx="447037" cy="1073959"/>
          </a:xfrm>
          <a:prstGeom prst="downArrow">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ounded Rectangle 30"/>
          <p:cNvSpPr/>
          <p:nvPr/>
        </p:nvSpPr>
        <p:spPr>
          <a:xfrm>
            <a:off x="1156855" y="4114800"/>
            <a:ext cx="3733800" cy="914400"/>
          </a:xfrm>
          <a:prstGeom prst="round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t>After the die-off, what did managers do to try and help this herd?  </a:t>
            </a:r>
            <a:endParaRPr lang="en-US" dirty="0"/>
          </a:p>
        </p:txBody>
      </p:sp>
      <p:sp>
        <p:nvSpPr>
          <p:cNvPr id="32" name="Rounded Rectangle 31"/>
          <p:cNvSpPr/>
          <p:nvPr/>
        </p:nvSpPr>
        <p:spPr>
          <a:xfrm>
            <a:off x="8153400" y="3886200"/>
            <a:ext cx="685800" cy="533400"/>
          </a:xfrm>
          <a:prstGeom prst="roundRect">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smtClean="0">
                <a:solidFill>
                  <a:schemeClr val="bg1"/>
                </a:solidFill>
              </a:rPr>
              <a:t>90%</a:t>
            </a:r>
            <a:endParaRPr lang="en-US" b="1" dirty="0">
              <a:solidFill>
                <a:schemeClr val="bg1"/>
              </a:solidFill>
            </a:endParaRPr>
          </a:p>
        </p:txBody>
      </p:sp>
      <p:sp>
        <p:nvSpPr>
          <p:cNvPr id="16" name="Rounded Rectangle 15"/>
          <p:cNvSpPr/>
          <p:nvPr/>
        </p:nvSpPr>
        <p:spPr>
          <a:xfrm>
            <a:off x="6040580" y="1600200"/>
            <a:ext cx="3048000" cy="1143000"/>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solidFill>
                  <a:schemeClr val="bg1"/>
                </a:solidFill>
              </a:rPr>
              <a:t>What happened in late 1994 to make the number of bighorn sheep decrease ? </a:t>
            </a:r>
            <a:endParaRPr lang="en-US"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anim calcmode="lin" valueType="num">
                                      <p:cBhvr additive="base">
                                        <p:cTn id="17" dur="500" fill="hold"/>
                                        <p:tgtEl>
                                          <p:spTgt spid="28"/>
                                        </p:tgtEl>
                                        <p:attrNameLst>
                                          <p:attrName>ppt_x</p:attrName>
                                        </p:attrNameLst>
                                      </p:cBhvr>
                                      <p:tavLst>
                                        <p:tav tm="0">
                                          <p:val>
                                            <p:strVal val="1+#ppt_w/2"/>
                                          </p:val>
                                        </p:tav>
                                        <p:tav tm="100000">
                                          <p:val>
                                            <p:strVal val="#ppt_x"/>
                                          </p:val>
                                        </p:tav>
                                      </p:tavLst>
                                    </p:anim>
                                    <p:anim calcmode="lin" valueType="num">
                                      <p:cBhvr additive="base">
                                        <p:cTn id="18" dur="500" fill="hold"/>
                                        <p:tgtEl>
                                          <p:spTgt spid="28"/>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 presetClass="entr" presetSubtype="2" fill="hold" grpId="0" nodeType="clickEffect">
                                  <p:stCondLst>
                                    <p:cond delay="0"/>
                                  </p:stCondLst>
                                  <p:childTnLst>
                                    <p:set>
                                      <p:cBhvr>
                                        <p:cTn id="26" dur="1" fill="hold">
                                          <p:stCondLst>
                                            <p:cond delay="0"/>
                                          </p:stCondLst>
                                        </p:cTn>
                                        <p:tgtEl>
                                          <p:spTgt spid="32"/>
                                        </p:tgtEl>
                                        <p:attrNameLst>
                                          <p:attrName>style.visibility</p:attrName>
                                        </p:attrNameLst>
                                      </p:cBhvr>
                                      <p:to>
                                        <p:strVal val="visible"/>
                                      </p:to>
                                    </p:set>
                                    <p:anim calcmode="lin" valueType="num">
                                      <p:cBhvr additive="base">
                                        <p:cTn id="27" dur="500" fill="hold"/>
                                        <p:tgtEl>
                                          <p:spTgt spid="32"/>
                                        </p:tgtEl>
                                        <p:attrNameLst>
                                          <p:attrName>ppt_x</p:attrName>
                                        </p:attrNameLst>
                                      </p:cBhvr>
                                      <p:tavLst>
                                        <p:tav tm="0">
                                          <p:val>
                                            <p:strVal val="1+#ppt_w/2"/>
                                          </p:val>
                                        </p:tav>
                                        <p:tav tm="100000">
                                          <p:val>
                                            <p:strVal val="#ppt_x"/>
                                          </p:val>
                                        </p:tav>
                                      </p:tavLst>
                                    </p:anim>
                                    <p:anim calcmode="lin" valueType="num">
                                      <p:cBhvr additive="base">
                                        <p:cTn id="28" dur="500" fill="hold"/>
                                        <p:tgtEl>
                                          <p:spTgt spid="32"/>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anim calcmode="lin" valueType="num">
                                      <p:cBhvr additive="base">
                                        <p:cTn id="37" dur="500" fill="hold"/>
                                        <p:tgtEl>
                                          <p:spTgt spid="23"/>
                                        </p:tgtEl>
                                        <p:attrNameLst>
                                          <p:attrName>ppt_x</p:attrName>
                                        </p:attrNameLst>
                                      </p:cBhvr>
                                      <p:tavLst>
                                        <p:tav tm="0">
                                          <p:val>
                                            <p:strVal val="#ppt_x"/>
                                          </p:val>
                                        </p:tav>
                                        <p:tav tm="100000">
                                          <p:val>
                                            <p:strVal val="#ppt_x"/>
                                          </p:val>
                                        </p:tav>
                                      </p:tavLst>
                                    </p:anim>
                                    <p:anim calcmode="lin" valueType="num">
                                      <p:cBhvr additive="base">
                                        <p:cTn id="3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2" grpId="0" animBg="1"/>
      <p:bldP spid="23" grpId="0" animBg="1"/>
      <p:bldP spid="25" grpId="0" animBg="1"/>
      <p:bldP spid="28" grpId="0" animBg="1"/>
      <p:bldP spid="29" grpId="0" animBg="1"/>
      <p:bldP spid="31" grpId="0" animBg="1"/>
      <p:bldP spid="32" grpId="0" animBg="1"/>
      <p:bldP spid="1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152400" y="1150203"/>
            <a:ext cx="8763000" cy="830997"/>
          </a:xfrm>
          <a:prstGeom prst="rect">
            <a:avLst/>
          </a:prstGeom>
          <a:noFill/>
        </p:spPr>
        <p:txBody>
          <a:bodyPr wrap="square" rtlCol="0">
            <a:spAutoFit/>
          </a:bodyPr>
          <a:lstStyle/>
          <a:p>
            <a:endParaRPr lang="en-US" sz="2400" dirty="0" smtClean="0"/>
          </a:p>
          <a:p>
            <a:endParaRPr lang="en-US" sz="2400" b="1" dirty="0"/>
          </a:p>
        </p:txBody>
      </p:sp>
      <p:sp>
        <p:nvSpPr>
          <p:cNvPr id="7" name="TextBox 6"/>
          <p:cNvSpPr txBox="1"/>
          <p:nvPr/>
        </p:nvSpPr>
        <p:spPr>
          <a:xfrm>
            <a:off x="304800" y="1302603"/>
            <a:ext cx="8763000" cy="830997"/>
          </a:xfrm>
          <a:prstGeom prst="rect">
            <a:avLst/>
          </a:prstGeom>
          <a:noFill/>
        </p:spPr>
        <p:txBody>
          <a:bodyPr wrap="square" rtlCol="0">
            <a:spAutoFit/>
          </a:bodyPr>
          <a:lstStyle/>
          <a:p>
            <a:endParaRPr lang="en-US" sz="2400" dirty="0" smtClean="0"/>
          </a:p>
          <a:p>
            <a:endParaRPr lang="en-US" sz="2400" b="1" dirty="0"/>
          </a:p>
        </p:txBody>
      </p:sp>
      <p:sp>
        <p:nvSpPr>
          <p:cNvPr id="17" name="TextBox 16"/>
          <p:cNvSpPr txBox="1"/>
          <p:nvPr/>
        </p:nvSpPr>
        <p:spPr>
          <a:xfrm>
            <a:off x="676633" y="106180"/>
            <a:ext cx="8112285" cy="646331"/>
          </a:xfrm>
          <a:prstGeom prst="rect">
            <a:avLst/>
          </a:prstGeom>
          <a:noFill/>
        </p:spPr>
        <p:txBody>
          <a:bodyPr wrap="none" rtlCol="0">
            <a:spAutoFit/>
          </a:bodyPr>
          <a:lstStyle/>
          <a:p>
            <a:r>
              <a:rPr lang="en-US" sz="3200" b="1" dirty="0" smtClean="0"/>
              <a:t>Case Study Activity with REAL DATA:  </a:t>
            </a:r>
            <a:r>
              <a:rPr lang="en-US" sz="3600" b="1" dirty="0" smtClean="0">
                <a:solidFill>
                  <a:srgbClr val="C00000"/>
                </a:solidFill>
                <a:effectLst>
                  <a:outerShdw blurRad="38100" dist="38100" dir="2700000" algn="tl">
                    <a:srgbClr val="000000">
                      <a:alpha val="43137"/>
                    </a:srgbClr>
                  </a:outerShdw>
                </a:effectLst>
              </a:rPr>
              <a:t>RESULTS</a:t>
            </a:r>
            <a:endParaRPr lang="en-US" sz="3600" b="1" dirty="0">
              <a:solidFill>
                <a:srgbClr val="C00000"/>
              </a:solidFill>
              <a:effectLst>
                <a:outerShdw blurRad="38100" dist="38100" dir="2700000" algn="tl">
                  <a:srgbClr val="000000">
                    <a:alpha val="43137"/>
                  </a:srgbClr>
                </a:outerShdw>
              </a:effectLst>
            </a:endParaRPr>
          </a:p>
        </p:txBody>
      </p:sp>
      <p:sp>
        <p:nvSpPr>
          <p:cNvPr id="18" name="TextBox 17"/>
          <p:cNvSpPr txBox="1"/>
          <p:nvPr/>
        </p:nvSpPr>
        <p:spPr>
          <a:xfrm>
            <a:off x="762000" y="914400"/>
            <a:ext cx="6004721" cy="523220"/>
          </a:xfrm>
          <a:prstGeom prst="rect">
            <a:avLst/>
          </a:prstGeom>
          <a:noFill/>
        </p:spPr>
        <p:txBody>
          <a:bodyPr wrap="none" rtlCol="0">
            <a:spAutoFit/>
          </a:bodyPr>
          <a:lstStyle/>
          <a:p>
            <a:r>
              <a:rPr lang="en-US" sz="2800" dirty="0" smtClean="0">
                <a:solidFill>
                  <a:srgbClr val="FFFF00"/>
                </a:solidFill>
              </a:rPr>
              <a:t>GROUP 3:  Highland bighorn sheep herd</a:t>
            </a:r>
            <a:endParaRPr lang="en-US" sz="2800" dirty="0">
              <a:solidFill>
                <a:srgbClr val="FFFF00"/>
              </a:solidFill>
            </a:endParaRPr>
          </a:p>
        </p:txBody>
      </p:sp>
      <p:sp>
        <p:nvSpPr>
          <p:cNvPr id="15" name="TextBox 14"/>
          <p:cNvSpPr txBox="1"/>
          <p:nvPr/>
        </p:nvSpPr>
        <p:spPr>
          <a:xfrm>
            <a:off x="872840" y="1457980"/>
            <a:ext cx="7411388" cy="523220"/>
          </a:xfrm>
          <a:prstGeom prst="rect">
            <a:avLst/>
          </a:prstGeom>
          <a:noFill/>
        </p:spPr>
        <p:txBody>
          <a:bodyPr wrap="none" rtlCol="0">
            <a:spAutoFit/>
          </a:bodyPr>
          <a:lstStyle/>
          <a:p>
            <a:r>
              <a:rPr lang="en-US" sz="2800" dirty="0" smtClean="0">
                <a:solidFill>
                  <a:schemeClr val="accent3">
                    <a:lumMod val="60000"/>
                    <a:lumOff val="40000"/>
                  </a:schemeClr>
                </a:solidFill>
                <a:effectLst>
                  <a:outerShdw blurRad="38100" dist="38100" dir="2700000" algn="tl">
                    <a:srgbClr val="000000">
                      <a:alpha val="43137"/>
                    </a:srgbClr>
                  </a:outerShdw>
                </a:effectLst>
              </a:rPr>
              <a:t>What factors affect the conservation of this herd?</a:t>
            </a:r>
            <a:endParaRPr lang="en-US" sz="2800" dirty="0">
              <a:solidFill>
                <a:schemeClr val="accent3">
                  <a:lumMod val="60000"/>
                  <a:lumOff val="40000"/>
                </a:schemeClr>
              </a:solidFill>
              <a:effectLst>
                <a:outerShdw blurRad="38100" dist="38100" dir="2700000" algn="tl">
                  <a:srgbClr val="000000">
                    <a:alpha val="43137"/>
                  </a:srgbClr>
                </a:outerShdw>
              </a:effectLst>
            </a:endParaRPr>
          </a:p>
        </p:txBody>
      </p:sp>
      <p:pic>
        <p:nvPicPr>
          <p:cNvPr id="8" name="Picture 7" descr="shutterstock_101024194.jpg"/>
          <p:cNvPicPr>
            <a:picLocks noChangeAspect="1"/>
          </p:cNvPicPr>
          <p:nvPr/>
        </p:nvPicPr>
        <p:blipFill>
          <a:blip r:embed="rId3" cstate="print"/>
          <a:srcRect l="-188"/>
          <a:stretch>
            <a:fillRect/>
          </a:stretch>
        </p:blipFill>
        <p:spPr>
          <a:xfrm>
            <a:off x="1524000" y="2831586"/>
            <a:ext cx="5990079" cy="3970994"/>
          </a:xfrm>
          <a:prstGeom prst="rect">
            <a:avLst/>
          </a:prstGeom>
        </p:spPr>
      </p:pic>
      <p:sp>
        <p:nvSpPr>
          <p:cNvPr id="9" name="TextBox 8"/>
          <p:cNvSpPr txBox="1"/>
          <p:nvPr/>
        </p:nvSpPr>
        <p:spPr>
          <a:xfrm>
            <a:off x="3096495" y="2111514"/>
            <a:ext cx="3124200" cy="707886"/>
          </a:xfrm>
          <a:prstGeom prst="rect">
            <a:avLst/>
          </a:prstGeom>
          <a:noFill/>
        </p:spPr>
        <p:txBody>
          <a:bodyPr wrap="square" rtlCol="0">
            <a:spAutoFit/>
          </a:bodyPr>
          <a:lstStyle/>
          <a:p>
            <a:r>
              <a:rPr lang="en-US" sz="2000" dirty="0" smtClean="0">
                <a:solidFill>
                  <a:srgbClr val="FFFF00"/>
                </a:solidFill>
                <a:effectLst>
                  <a:outerShdw blurRad="38100" dist="38100" dir="2700000" algn="tl">
                    <a:srgbClr val="000000">
                      <a:alpha val="43137"/>
                    </a:srgbClr>
                  </a:outerShdw>
                </a:effectLst>
              </a:rPr>
              <a:t>Disease transmission from domestic sheep and goats</a:t>
            </a:r>
            <a:endParaRPr lang="en-US" sz="2000" dirty="0">
              <a:solidFill>
                <a:srgbClr val="FFFF00"/>
              </a:solidFill>
              <a:effectLst>
                <a:outerShdw blurRad="38100" dist="38100" dir="2700000" algn="tl">
                  <a:srgbClr val="000000">
                    <a:alpha val="43137"/>
                  </a:srgbClr>
                </a:outerShdw>
              </a:effectLst>
            </a:endParaRPr>
          </a:p>
        </p:txBody>
      </p:sp>
      <p:sp>
        <p:nvSpPr>
          <p:cNvPr id="10" name="Rounded Rectangle 9"/>
          <p:cNvSpPr/>
          <p:nvPr/>
        </p:nvSpPr>
        <p:spPr>
          <a:xfrm rot="21179108">
            <a:off x="1758453" y="5441198"/>
            <a:ext cx="5538392" cy="640048"/>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solidFill>
                  <a:schemeClr val="bg1"/>
                </a:solidFill>
              </a:rPr>
              <a:t>This is the major factor affecting this bighorn sheep herd</a:t>
            </a:r>
            <a:endParaRPr lang="en-US" dirty="0">
              <a:solidFill>
                <a:schemeClr val="bg1"/>
              </a:solidFill>
            </a:endParaRPr>
          </a:p>
        </p:txBody>
      </p:sp>
      <p:sp>
        <p:nvSpPr>
          <p:cNvPr id="11" name="Rounded Rectangle 10"/>
          <p:cNvSpPr/>
          <p:nvPr/>
        </p:nvSpPr>
        <p:spPr>
          <a:xfrm rot="21179108">
            <a:off x="1865110" y="4180638"/>
            <a:ext cx="5217261" cy="914400"/>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solidFill>
                  <a:schemeClr val="bg1"/>
                </a:solidFill>
              </a:rPr>
              <a:t>The die-off that occurred in the Highland bighorn sheep herd in 1994 was caused by pneumonia that was transmitted to wild sheep by domestic sheep</a:t>
            </a:r>
            <a:endParaRPr lang="en-US"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1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152400" y="1150203"/>
            <a:ext cx="8763000" cy="830997"/>
          </a:xfrm>
          <a:prstGeom prst="rect">
            <a:avLst/>
          </a:prstGeom>
          <a:noFill/>
        </p:spPr>
        <p:txBody>
          <a:bodyPr wrap="square" rtlCol="0">
            <a:spAutoFit/>
          </a:bodyPr>
          <a:lstStyle/>
          <a:p>
            <a:endParaRPr lang="en-US" sz="2400" dirty="0" smtClean="0"/>
          </a:p>
          <a:p>
            <a:endParaRPr lang="en-US" sz="2400" b="1" dirty="0"/>
          </a:p>
        </p:txBody>
      </p:sp>
      <p:sp>
        <p:nvSpPr>
          <p:cNvPr id="7" name="TextBox 6"/>
          <p:cNvSpPr txBox="1"/>
          <p:nvPr/>
        </p:nvSpPr>
        <p:spPr>
          <a:xfrm>
            <a:off x="304800" y="1302603"/>
            <a:ext cx="8763000" cy="830997"/>
          </a:xfrm>
          <a:prstGeom prst="rect">
            <a:avLst/>
          </a:prstGeom>
          <a:noFill/>
        </p:spPr>
        <p:txBody>
          <a:bodyPr wrap="square" rtlCol="0">
            <a:spAutoFit/>
          </a:bodyPr>
          <a:lstStyle/>
          <a:p>
            <a:endParaRPr lang="en-US" sz="2400" dirty="0" smtClean="0"/>
          </a:p>
          <a:p>
            <a:endParaRPr lang="en-US" sz="2400" b="1" dirty="0"/>
          </a:p>
        </p:txBody>
      </p:sp>
      <p:sp>
        <p:nvSpPr>
          <p:cNvPr id="14" name="TextBox 13"/>
          <p:cNvSpPr txBox="1"/>
          <p:nvPr/>
        </p:nvSpPr>
        <p:spPr>
          <a:xfrm>
            <a:off x="676633" y="106180"/>
            <a:ext cx="8112285" cy="646331"/>
          </a:xfrm>
          <a:prstGeom prst="rect">
            <a:avLst/>
          </a:prstGeom>
          <a:noFill/>
        </p:spPr>
        <p:txBody>
          <a:bodyPr wrap="none" rtlCol="0">
            <a:spAutoFit/>
          </a:bodyPr>
          <a:lstStyle/>
          <a:p>
            <a:r>
              <a:rPr lang="en-US" sz="3200" b="1" dirty="0" smtClean="0"/>
              <a:t>Case Study Activity with REAL DATA:  </a:t>
            </a:r>
            <a:r>
              <a:rPr lang="en-US" sz="3600" b="1" dirty="0" smtClean="0">
                <a:solidFill>
                  <a:srgbClr val="C00000"/>
                </a:solidFill>
                <a:effectLst>
                  <a:outerShdw blurRad="38100" dist="38100" dir="2700000" algn="tl">
                    <a:srgbClr val="000000">
                      <a:alpha val="43137"/>
                    </a:srgbClr>
                  </a:outerShdw>
                </a:effectLst>
              </a:rPr>
              <a:t>RESULTS</a:t>
            </a:r>
            <a:endParaRPr lang="en-US" sz="3600" b="1" dirty="0">
              <a:solidFill>
                <a:srgbClr val="C00000"/>
              </a:solidFill>
              <a:effectLst>
                <a:outerShdw blurRad="38100" dist="38100" dir="2700000" algn="tl">
                  <a:srgbClr val="000000">
                    <a:alpha val="43137"/>
                  </a:srgbClr>
                </a:outerShdw>
              </a:effectLst>
            </a:endParaRPr>
          </a:p>
        </p:txBody>
      </p:sp>
      <p:sp>
        <p:nvSpPr>
          <p:cNvPr id="18" name="TextBox 17"/>
          <p:cNvSpPr txBox="1"/>
          <p:nvPr/>
        </p:nvSpPr>
        <p:spPr>
          <a:xfrm>
            <a:off x="762000" y="914400"/>
            <a:ext cx="5821978" cy="523220"/>
          </a:xfrm>
          <a:prstGeom prst="rect">
            <a:avLst/>
          </a:prstGeom>
          <a:noFill/>
        </p:spPr>
        <p:txBody>
          <a:bodyPr wrap="none" rtlCol="0">
            <a:spAutoFit/>
          </a:bodyPr>
          <a:lstStyle/>
          <a:p>
            <a:r>
              <a:rPr lang="en-US" sz="2800" dirty="0" smtClean="0">
                <a:solidFill>
                  <a:srgbClr val="FFFF00"/>
                </a:solidFill>
              </a:rPr>
              <a:t>GROUP 4:  Elkhorn bighorn sheep herd</a:t>
            </a:r>
            <a:endParaRPr lang="en-US" sz="2800" dirty="0">
              <a:solidFill>
                <a:srgbClr val="FFFF00"/>
              </a:solidFill>
            </a:endParaRPr>
          </a:p>
        </p:txBody>
      </p:sp>
      <p:sp>
        <p:nvSpPr>
          <p:cNvPr id="8" name="TextBox 7"/>
          <p:cNvSpPr txBox="1"/>
          <p:nvPr/>
        </p:nvSpPr>
        <p:spPr>
          <a:xfrm>
            <a:off x="1419789" y="1524000"/>
            <a:ext cx="6306983" cy="523220"/>
          </a:xfrm>
          <a:prstGeom prst="rect">
            <a:avLst/>
          </a:prstGeom>
          <a:noFill/>
        </p:spPr>
        <p:txBody>
          <a:bodyPr wrap="none" rtlCol="0">
            <a:spAutoFit/>
          </a:bodyPr>
          <a:lstStyle/>
          <a:p>
            <a:r>
              <a:rPr lang="en-US" sz="2800" dirty="0" smtClean="0"/>
              <a:t>Your graph should look something like…….</a:t>
            </a:r>
            <a:endParaRPr lang="en-US" sz="2800" dirty="0"/>
          </a:p>
        </p:txBody>
      </p:sp>
      <p:pic>
        <p:nvPicPr>
          <p:cNvPr id="9" name="Picture 8" descr="Elhorn herd.png"/>
          <p:cNvPicPr/>
          <p:nvPr/>
        </p:nvPicPr>
        <p:blipFill>
          <a:blip r:embed="rId3" cstate="print">
            <a:clrChange>
              <a:clrFrom>
                <a:srgbClr val="FFFFFF"/>
              </a:clrFrom>
              <a:clrTo>
                <a:srgbClr val="FFFFFF">
                  <a:alpha val="0"/>
                </a:srgbClr>
              </a:clrTo>
            </a:clrChange>
          </a:blip>
          <a:stretch>
            <a:fillRect/>
          </a:stretch>
        </p:blipFill>
        <p:spPr>
          <a:xfrm>
            <a:off x="914400" y="2010292"/>
            <a:ext cx="7663784" cy="484770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p:cNvSpPr txBox="1"/>
          <p:nvPr/>
        </p:nvSpPr>
        <p:spPr>
          <a:xfrm rot="16200000">
            <a:off x="-663493" y="4027961"/>
            <a:ext cx="2634054" cy="369332"/>
          </a:xfrm>
          <a:prstGeom prst="rect">
            <a:avLst/>
          </a:prstGeom>
          <a:noFill/>
        </p:spPr>
        <p:txBody>
          <a:bodyPr wrap="none" rtlCol="0">
            <a:spAutoFit/>
          </a:bodyPr>
          <a:lstStyle/>
          <a:p>
            <a:r>
              <a:rPr lang="en-US" b="1" dirty="0" smtClean="0"/>
              <a:t>Number of bighorn sheep</a:t>
            </a:r>
            <a:endParaRPr lang="en-US" b="1" dirty="0"/>
          </a:p>
        </p:txBody>
      </p:sp>
      <p:graphicFrame>
        <p:nvGraphicFramePr>
          <p:cNvPr id="24" name="Chart 23"/>
          <p:cNvGraphicFramePr/>
          <p:nvPr/>
        </p:nvGraphicFramePr>
        <p:xfrm>
          <a:off x="838200" y="1905000"/>
          <a:ext cx="7777163" cy="4953000"/>
        </p:xfrm>
        <a:graphic>
          <a:graphicData uri="http://schemas.openxmlformats.org/drawingml/2006/chart">
            <c:chart xmlns:c="http://schemas.openxmlformats.org/drawingml/2006/chart" xmlns:r="http://schemas.openxmlformats.org/officeDocument/2006/relationships" r:id="rId3"/>
          </a:graphicData>
        </a:graphic>
      </p:graphicFrame>
      <p:sp>
        <p:nvSpPr>
          <p:cNvPr id="13" name="TextBox 12"/>
          <p:cNvSpPr txBox="1"/>
          <p:nvPr/>
        </p:nvSpPr>
        <p:spPr>
          <a:xfrm>
            <a:off x="152400" y="1150203"/>
            <a:ext cx="8763000" cy="830997"/>
          </a:xfrm>
          <a:prstGeom prst="rect">
            <a:avLst/>
          </a:prstGeom>
          <a:noFill/>
        </p:spPr>
        <p:txBody>
          <a:bodyPr wrap="square" rtlCol="0">
            <a:spAutoFit/>
          </a:bodyPr>
          <a:lstStyle/>
          <a:p>
            <a:endParaRPr lang="en-US" sz="2400" dirty="0" smtClean="0"/>
          </a:p>
          <a:p>
            <a:endParaRPr lang="en-US" sz="2400" b="1" dirty="0"/>
          </a:p>
        </p:txBody>
      </p:sp>
      <p:sp>
        <p:nvSpPr>
          <p:cNvPr id="7" name="TextBox 6"/>
          <p:cNvSpPr txBox="1"/>
          <p:nvPr/>
        </p:nvSpPr>
        <p:spPr>
          <a:xfrm>
            <a:off x="304800" y="1302603"/>
            <a:ext cx="8763000" cy="830997"/>
          </a:xfrm>
          <a:prstGeom prst="rect">
            <a:avLst/>
          </a:prstGeom>
          <a:noFill/>
        </p:spPr>
        <p:txBody>
          <a:bodyPr wrap="square" rtlCol="0">
            <a:spAutoFit/>
          </a:bodyPr>
          <a:lstStyle/>
          <a:p>
            <a:endParaRPr lang="en-US" sz="2400" dirty="0" smtClean="0"/>
          </a:p>
          <a:p>
            <a:endParaRPr lang="en-US" sz="2400" b="1" dirty="0"/>
          </a:p>
        </p:txBody>
      </p:sp>
      <p:sp>
        <p:nvSpPr>
          <p:cNvPr id="14" name="TextBox 13"/>
          <p:cNvSpPr txBox="1"/>
          <p:nvPr/>
        </p:nvSpPr>
        <p:spPr>
          <a:xfrm>
            <a:off x="676633" y="106180"/>
            <a:ext cx="8112285" cy="646331"/>
          </a:xfrm>
          <a:prstGeom prst="rect">
            <a:avLst/>
          </a:prstGeom>
          <a:noFill/>
        </p:spPr>
        <p:txBody>
          <a:bodyPr wrap="none" rtlCol="0">
            <a:spAutoFit/>
          </a:bodyPr>
          <a:lstStyle/>
          <a:p>
            <a:r>
              <a:rPr lang="en-US" sz="3200" b="1" dirty="0" smtClean="0"/>
              <a:t>Case Study Activity with REAL DATA:  </a:t>
            </a:r>
            <a:r>
              <a:rPr lang="en-US" sz="3600" b="1" dirty="0" smtClean="0">
                <a:solidFill>
                  <a:srgbClr val="C00000"/>
                </a:solidFill>
                <a:effectLst>
                  <a:outerShdw blurRad="38100" dist="38100" dir="2700000" algn="tl">
                    <a:srgbClr val="000000">
                      <a:alpha val="43137"/>
                    </a:srgbClr>
                  </a:outerShdw>
                </a:effectLst>
              </a:rPr>
              <a:t>RESULTS</a:t>
            </a:r>
            <a:endParaRPr lang="en-US" sz="3600" b="1" dirty="0">
              <a:solidFill>
                <a:srgbClr val="C00000"/>
              </a:solidFill>
              <a:effectLst>
                <a:outerShdw blurRad="38100" dist="38100" dir="2700000" algn="tl">
                  <a:srgbClr val="000000">
                    <a:alpha val="43137"/>
                  </a:srgbClr>
                </a:outerShdw>
              </a:effectLst>
            </a:endParaRPr>
          </a:p>
        </p:txBody>
      </p:sp>
      <p:sp>
        <p:nvSpPr>
          <p:cNvPr id="18" name="TextBox 17"/>
          <p:cNvSpPr txBox="1"/>
          <p:nvPr/>
        </p:nvSpPr>
        <p:spPr>
          <a:xfrm>
            <a:off x="762000" y="914400"/>
            <a:ext cx="5821978" cy="523220"/>
          </a:xfrm>
          <a:prstGeom prst="rect">
            <a:avLst/>
          </a:prstGeom>
          <a:noFill/>
        </p:spPr>
        <p:txBody>
          <a:bodyPr wrap="none" rtlCol="0">
            <a:spAutoFit/>
          </a:bodyPr>
          <a:lstStyle/>
          <a:p>
            <a:r>
              <a:rPr lang="en-US" sz="2800" dirty="0" smtClean="0">
                <a:solidFill>
                  <a:srgbClr val="FFFF00"/>
                </a:solidFill>
              </a:rPr>
              <a:t>GROUP 4:  Elkhorn bighorn sheep herd</a:t>
            </a:r>
            <a:endParaRPr lang="en-US" sz="2800" dirty="0">
              <a:solidFill>
                <a:srgbClr val="FFFF00"/>
              </a:solidFill>
            </a:endParaRPr>
          </a:p>
        </p:txBody>
      </p:sp>
      <p:sp>
        <p:nvSpPr>
          <p:cNvPr id="19" name="TextBox 18"/>
          <p:cNvSpPr txBox="1"/>
          <p:nvPr/>
        </p:nvSpPr>
        <p:spPr>
          <a:xfrm>
            <a:off x="1419789" y="1524000"/>
            <a:ext cx="6306983" cy="523220"/>
          </a:xfrm>
          <a:prstGeom prst="rect">
            <a:avLst/>
          </a:prstGeom>
          <a:noFill/>
        </p:spPr>
        <p:txBody>
          <a:bodyPr wrap="none" rtlCol="0">
            <a:spAutoFit/>
          </a:bodyPr>
          <a:lstStyle/>
          <a:p>
            <a:r>
              <a:rPr lang="en-US" sz="2800" dirty="0" smtClean="0"/>
              <a:t>Your graph should look something like…….</a:t>
            </a:r>
            <a:endParaRPr lang="en-US" sz="2800" dirty="0"/>
          </a:p>
        </p:txBody>
      </p:sp>
      <p:sp>
        <p:nvSpPr>
          <p:cNvPr id="15" name="Rounded Rectangle 14"/>
          <p:cNvSpPr/>
          <p:nvPr/>
        </p:nvSpPr>
        <p:spPr>
          <a:xfrm>
            <a:off x="381000" y="2286000"/>
            <a:ext cx="2819400" cy="1981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solidFill>
                  <a:srgbClr val="FFFF00"/>
                </a:solidFill>
              </a:rPr>
              <a:t>In 1995-2000, this herd was  re-established with 75 sheep that were trapped FROM another herd and transplanted TO the Elkhorn habitat</a:t>
            </a:r>
          </a:p>
        </p:txBody>
      </p:sp>
      <p:sp>
        <p:nvSpPr>
          <p:cNvPr id="16" name="Rounded Rectangle 15"/>
          <p:cNvSpPr/>
          <p:nvPr/>
        </p:nvSpPr>
        <p:spPr>
          <a:xfrm>
            <a:off x="5791200" y="2133600"/>
            <a:ext cx="2971800" cy="1143000"/>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solidFill>
                  <a:schemeClr val="bg1"/>
                </a:solidFill>
              </a:rPr>
              <a:t>What happened in early 2008 to make the number of bighorn sheep decrease?</a:t>
            </a:r>
            <a:endParaRPr lang="en-US" dirty="0">
              <a:solidFill>
                <a:schemeClr val="bg1"/>
              </a:solidFill>
            </a:endParaRPr>
          </a:p>
        </p:txBody>
      </p:sp>
      <p:sp>
        <p:nvSpPr>
          <p:cNvPr id="17" name="Rounded Rectangle 16"/>
          <p:cNvSpPr/>
          <p:nvPr/>
        </p:nvSpPr>
        <p:spPr>
          <a:xfrm>
            <a:off x="2590800" y="4876800"/>
            <a:ext cx="2743200" cy="1143000"/>
          </a:xfrm>
          <a:prstGeom prst="roundRect">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t>Do you think that this herd has rebounded since the die-off in 2008?</a:t>
            </a:r>
            <a:endParaRPr lang="en-US" dirty="0"/>
          </a:p>
        </p:txBody>
      </p:sp>
      <p:sp>
        <p:nvSpPr>
          <p:cNvPr id="20" name="Rounded Rectangle 19"/>
          <p:cNvSpPr/>
          <p:nvPr/>
        </p:nvSpPr>
        <p:spPr>
          <a:xfrm>
            <a:off x="5791200" y="4876800"/>
            <a:ext cx="2209800" cy="685800"/>
          </a:xfrm>
          <a:prstGeom prst="roundRect">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solidFill>
                  <a:schemeClr val="bg1"/>
                </a:solidFill>
              </a:rPr>
              <a:t>What percentage of sheep were killed?  </a:t>
            </a:r>
            <a:endParaRPr lang="en-US" dirty="0">
              <a:solidFill>
                <a:schemeClr val="bg1"/>
              </a:solidFill>
            </a:endParaRPr>
          </a:p>
        </p:txBody>
      </p:sp>
      <p:sp>
        <p:nvSpPr>
          <p:cNvPr id="21" name="Rounded Rectangle 20"/>
          <p:cNvSpPr/>
          <p:nvPr/>
        </p:nvSpPr>
        <p:spPr>
          <a:xfrm>
            <a:off x="6400800" y="3505200"/>
            <a:ext cx="1981200" cy="914400"/>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solidFill>
                  <a:schemeClr val="bg1"/>
                </a:solidFill>
              </a:rPr>
              <a:t>A pneumonia outbreak caused </a:t>
            </a:r>
          </a:p>
          <a:p>
            <a:r>
              <a:rPr lang="en-US" dirty="0" smtClean="0">
                <a:solidFill>
                  <a:schemeClr val="bg1"/>
                </a:solidFill>
              </a:rPr>
              <a:t>a die-off</a:t>
            </a:r>
            <a:endParaRPr lang="en-US" dirty="0">
              <a:solidFill>
                <a:schemeClr val="bg1"/>
              </a:solidFill>
            </a:endParaRPr>
          </a:p>
        </p:txBody>
      </p:sp>
      <p:sp>
        <p:nvSpPr>
          <p:cNvPr id="22" name="Rounded Rectangle 21"/>
          <p:cNvSpPr/>
          <p:nvPr/>
        </p:nvSpPr>
        <p:spPr>
          <a:xfrm>
            <a:off x="8077200" y="4953000"/>
            <a:ext cx="685800" cy="533400"/>
          </a:xfrm>
          <a:prstGeom prst="roundRect">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smtClean="0">
                <a:solidFill>
                  <a:schemeClr val="bg1"/>
                </a:solidFill>
              </a:rPr>
              <a:t>90%</a:t>
            </a:r>
            <a:endParaRPr lang="en-US" b="1" dirty="0">
              <a:solidFill>
                <a:schemeClr val="bg1"/>
              </a:solidFill>
            </a:endParaRPr>
          </a:p>
        </p:txBody>
      </p:sp>
      <p:sp>
        <p:nvSpPr>
          <p:cNvPr id="23" name="Down Arrow 22"/>
          <p:cNvSpPr/>
          <p:nvPr/>
        </p:nvSpPr>
        <p:spPr>
          <a:xfrm rot="2519813">
            <a:off x="5668318" y="3228356"/>
            <a:ext cx="447037" cy="1108778"/>
          </a:xfrm>
          <a:prstGeom prst="downArrow">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4267195" y="6551013"/>
            <a:ext cx="586507" cy="369332"/>
          </a:xfrm>
          <a:prstGeom prst="rect">
            <a:avLst/>
          </a:prstGeom>
          <a:noFill/>
        </p:spPr>
        <p:txBody>
          <a:bodyPr wrap="none" rtlCol="0">
            <a:spAutoFit/>
          </a:bodyPr>
          <a:lstStyle/>
          <a:p>
            <a:r>
              <a:rPr lang="en-US" dirty="0" smtClean="0"/>
              <a:t>Year</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blinds(horizontal)">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blinds(horizontal)">
                                      <p:cBhvr>
                                        <p:cTn id="26" dur="500"/>
                                        <p:tgtEl>
                                          <p:spTgt spid="22"/>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20" grpId="0" animBg="1"/>
      <p:bldP spid="21" grpId="0" animBg="1"/>
      <p:bldP spid="22" grpId="0" animBg="1"/>
      <p:bldP spid="2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152400" y="1150203"/>
            <a:ext cx="8763000" cy="830997"/>
          </a:xfrm>
          <a:prstGeom prst="rect">
            <a:avLst/>
          </a:prstGeom>
          <a:noFill/>
        </p:spPr>
        <p:txBody>
          <a:bodyPr wrap="square" rtlCol="0">
            <a:spAutoFit/>
          </a:bodyPr>
          <a:lstStyle/>
          <a:p>
            <a:endParaRPr lang="en-US" sz="2400" dirty="0" smtClean="0"/>
          </a:p>
          <a:p>
            <a:endParaRPr lang="en-US" sz="2400" b="1" dirty="0"/>
          </a:p>
        </p:txBody>
      </p:sp>
      <p:sp>
        <p:nvSpPr>
          <p:cNvPr id="7" name="TextBox 6"/>
          <p:cNvSpPr txBox="1"/>
          <p:nvPr/>
        </p:nvSpPr>
        <p:spPr>
          <a:xfrm>
            <a:off x="304800" y="1302603"/>
            <a:ext cx="8763000" cy="830997"/>
          </a:xfrm>
          <a:prstGeom prst="rect">
            <a:avLst/>
          </a:prstGeom>
          <a:noFill/>
        </p:spPr>
        <p:txBody>
          <a:bodyPr wrap="square" rtlCol="0">
            <a:spAutoFit/>
          </a:bodyPr>
          <a:lstStyle/>
          <a:p>
            <a:endParaRPr lang="en-US" sz="2400" dirty="0" smtClean="0"/>
          </a:p>
          <a:p>
            <a:endParaRPr lang="en-US" sz="2400" b="1" dirty="0"/>
          </a:p>
        </p:txBody>
      </p:sp>
      <p:sp>
        <p:nvSpPr>
          <p:cNvPr id="11" name="TextBox 10"/>
          <p:cNvSpPr txBox="1"/>
          <p:nvPr/>
        </p:nvSpPr>
        <p:spPr>
          <a:xfrm>
            <a:off x="4876800" y="2363569"/>
            <a:ext cx="3342838" cy="707886"/>
          </a:xfrm>
          <a:prstGeom prst="rect">
            <a:avLst/>
          </a:prstGeom>
          <a:noFill/>
        </p:spPr>
        <p:txBody>
          <a:bodyPr wrap="none" rtlCol="0">
            <a:spAutoFit/>
          </a:bodyPr>
          <a:lstStyle/>
          <a:p>
            <a:r>
              <a:rPr lang="en-US" sz="2000" dirty="0" smtClean="0">
                <a:solidFill>
                  <a:srgbClr val="FFFF00"/>
                </a:solidFill>
                <a:effectLst>
                  <a:outerShdw blurRad="38100" dist="38100" dir="2700000" algn="tl">
                    <a:srgbClr val="000000">
                      <a:alpha val="43137"/>
                    </a:srgbClr>
                  </a:outerShdw>
                </a:effectLst>
              </a:rPr>
              <a:t>Loss of habitat due to human </a:t>
            </a:r>
          </a:p>
          <a:p>
            <a:r>
              <a:rPr lang="en-US" sz="2000" dirty="0" smtClean="0">
                <a:solidFill>
                  <a:srgbClr val="FFFF00"/>
                </a:solidFill>
                <a:effectLst>
                  <a:outerShdw blurRad="38100" dist="38100" dir="2700000" algn="tl">
                    <a:srgbClr val="000000">
                      <a:alpha val="43137"/>
                    </a:srgbClr>
                  </a:outerShdw>
                </a:effectLst>
              </a:rPr>
              <a:t>development including mining</a:t>
            </a:r>
          </a:p>
        </p:txBody>
      </p:sp>
      <p:pic>
        <p:nvPicPr>
          <p:cNvPr id="16" name="Picture 15" descr="shutterstock_85378135.jpg"/>
          <p:cNvPicPr>
            <a:picLocks noChangeAspect="1"/>
          </p:cNvPicPr>
          <p:nvPr/>
        </p:nvPicPr>
        <p:blipFill>
          <a:blip r:embed="rId3" cstate="print"/>
          <a:stretch>
            <a:fillRect/>
          </a:stretch>
        </p:blipFill>
        <p:spPr>
          <a:xfrm>
            <a:off x="4114800" y="3124200"/>
            <a:ext cx="4813402" cy="3200400"/>
          </a:xfrm>
          <a:prstGeom prst="rect">
            <a:avLst/>
          </a:prstGeom>
        </p:spPr>
      </p:pic>
      <p:sp>
        <p:nvSpPr>
          <p:cNvPr id="14" name="TextBox 13"/>
          <p:cNvSpPr txBox="1"/>
          <p:nvPr/>
        </p:nvSpPr>
        <p:spPr>
          <a:xfrm>
            <a:off x="676633" y="106180"/>
            <a:ext cx="8112285" cy="646331"/>
          </a:xfrm>
          <a:prstGeom prst="rect">
            <a:avLst/>
          </a:prstGeom>
          <a:noFill/>
        </p:spPr>
        <p:txBody>
          <a:bodyPr wrap="none" rtlCol="0">
            <a:spAutoFit/>
          </a:bodyPr>
          <a:lstStyle/>
          <a:p>
            <a:r>
              <a:rPr lang="en-US" sz="3200" b="1" dirty="0" smtClean="0"/>
              <a:t>Case Study Activity with REAL DATA:  </a:t>
            </a:r>
            <a:r>
              <a:rPr lang="en-US" sz="3600" b="1" dirty="0" smtClean="0">
                <a:solidFill>
                  <a:srgbClr val="C00000"/>
                </a:solidFill>
                <a:effectLst>
                  <a:outerShdw blurRad="38100" dist="38100" dir="2700000" algn="tl">
                    <a:srgbClr val="000000">
                      <a:alpha val="43137"/>
                    </a:srgbClr>
                  </a:outerShdw>
                </a:effectLst>
              </a:rPr>
              <a:t>RESULTS</a:t>
            </a:r>
            <a:endParaRPr lang="en-US" sz="3600" b="1" dirty="0">
              <a:solidFill>
                <a:srgbClr val="C00000"/>
              </a:solidFill>
              <a:effectLst>
                <a:outerShdw blurRad="38100" dist="38100" dir="2700000" algn="tl">
                  <a:srgbClr val="000000">
                    <a:alpha val="43137"/>
                  </a:srgbClr>
                </a:outerShdw>
              </a:effectLst>
            </a:endParaRPr>
          </a:p>
        </p:txBody>
      </p:sp>
      <p:sp>
        <p:nvSpPr>
          <p:cNvPr id="18" name="TextBox 17"/>
          <p:cNvSpPr txBox="1"/>
          <p:nvPr/>
        </p:nvSpPr>
        <p:spPr>
          <a:xfrm>
            <a:off x="762000" y="914400"/>
            <a:ext cx="5821978" cy="523220"/>
          </a:xfrm>
          <a:prstGeom prst="rect">
            <a:avLst/>
          </a:prstGeom>
          <a:noFill/>
        </p:spPr>
        <p:txBody>
          <a:bodyPr wrap="none" rtlCol="0">
            <a:spAutoFit/>
          </a:bodyPr>
          <a:lstStyle/>
          <a:p>
            <a:r>
              <a:rPr lang="en-US" sz="2800" dirty="0" smtClean="0">
                <a:solidFill>
                  <a:srgbClr val="FFFF00"/>
                </a:solidFill>
              </a:rPr>
              <a:t>GROUP 4:  Elkhorn bighorn sheep herd</a:t>
            </a:r>
            <a:endParaRPr lang="en-US" sz="2800" dirty="0">
              <a:solidFill>
                <a:srgbClr val="FFFF00"/>
              </a:solidFill>
            </a:endParaRPr>
          </a:p>
        </p:txBody>
      </p:sp>
      <p:sp>
        <p:nvSpPr>
          <p:cNvPr id="15" name="TextBox 14"/>
          <p:cNvSpPr txBox="1"/>
          <p:nvPr/>
        </p:nvSpPr>
        <p:spPr>
          <a:xfrm>
            <a:off x="872840" y="1457980"/>
            <a:ext cx="7411388" cy="523220"/>
          </a:xfrm>
          <a:prstGeom prst="rect">
            <a:avLst/>
          </a:prstGeom>
          <a:noFill/>
        </p:spPr>
        <p:txBody>
          <a:bodyPr wrap="none" rtlCol="0">
            <a:spAutoFit/>
          </a:bodyPr>
          <a:lstStyle/>
          <a:p>
            <a:r>
              <a:rPr lang="en-US" sz="2800" dirty="0" smtClean="0">
                <a:solidFill>
                  <a:schemeClr val="accent3">
                    <a:lumMod val="60000"/>
                    <a:lumOff val="40000"/>
                  </a:schemeClr>
                </a:solidFill>
                <a:effectLst>
                  <a:outerShdw blurRad="38100" dist="38100" dir="2700000" algn="tl">
                    <a:srgbClr val="000000">
                      <a:alpha val="43137"/>
                    </a:srgbClr>
                  </a:outerShdw>
                </a:effectLst>
              </a:rPr>
              <a:t>What factors affect the conservation of this herd?</a:t>
            </a:r>
            <a:endParaRPr lang="en-US" sz="2800" dirty="0">
              <a:solidFill>
                <a:schemeClr val="accent3">
                  <a:lumMod val="60000"/>
                  <a:lumOff val="40000"/>
                </a:schemeClr>
              </a:solidFill>
              <a:effectLst>
                <a:outerShdw blurRad="38100" dist="38100" dir="2700000" algn="tl">
                  <a:srgbClr val="000000">
                    <a:alpha val="43137"/>
                  </a:srgbClr>
                </a:outerShdw>
              </a:effectLst>
            </a:endParaRPr>
          </a:p>
        </p:txBody>
      </p:sp>
      <p:pic>
        <p:nvPicPr>
          <p:cNvPr id="10" name="Picture 9" descr="shutterstock_101024194.jpg"/>
          <p:cNvPicPr>
            <a:picLocks noChangeAspect="1"/>
          </p:cNvPicPr>
          <p:nvPr/>
        </p:nvPicPr>
        <p:blipFill>
          <a:blip r:embed="rId4" cstate="print"/>
          <a:srcRect l="32076"/>
          <a:stretch>
            <a:fillRect/>
          </a:stretch>
        </p:blipFill>
        <p:spPr>
          <a:xfrm>
            <a:off x="304800" y="3124200"/>
            <a:ext cx="3581400" cy="3501962"/>
          </a:xfrm>
          <a:prstGeom prst="rect">
            <a:avLst/>
          </a:prstGeom>
        </p:spPr>
      </p:pic>
      <p:sp>
        <p:nvSpPr>
          <p:cNvPr id="12" name="TextBox 11"/>
          <p:cNvSpPr txBox="1"/>
          <p:nvPr/>
        </p:nvSpPr>
        <p:spPr>
          <a:xfrm>
            <a:off x="609600" y="2362200"/>
            <a:ext cx="3124200" cy="707886"/>
          </a:xfrm>
          <a:prstGeom prst="rect">
            <a:avLst/>
          </a:prstGeom>
          <a:noFill/>
        </p:spPr>
        <p:txBody>
          <a:bodyPr wrap="square" rtlCol="0">
            <a:spAutoFit/>
          </a:bodyPr>
          <a:lstStyle/>
          <a:p>
            <a:r>
              <a:rPr lang="en-US" sz="2000" dirty="0" smtClean="0">
                <a:solidFill>
                  <a:srgbClr val="FFFF00"/>
                </a:solidFill>
                <a:effectLst>
                  <a:outerShdw blurRad="38100" dist="38100" dir="2700000" algn="tl">
                    <a:srgbClr val="000000">
                      <a:alpha val="43137"/>
                    </a:srgbClr>
                  </a:outerShdw>
                </a:effectLst>
              </a:rPr>
              <a:t>Disease transmission from domestic sheep and goats</a:t>
            </a:r>
            <a:endParaRPr lang="en-US" sz="2000" dirty="0">
              <a:solidFill>
                <a:srgbClr val="FFFF00"/>
              </a:solidFill>
              <a:effectLst>
                <a:outerShdw blurRad="38100" dist="38100" dir="2700000" algn="tl">
                  <a:srgbClr val="000000">
                    <a:alpha val="43137"/>
                  </a:srgbClr>
                </a:outerShdw>
              </a:effectLst>
            </a:endParaRPr>
          </a:p>
        </p:txBody>
      </p:sp>
      <p:sp>
        <p:nvSpPr>
          <p:cNvPr id="19" name="Rounded Rectangle 18"/>
          <p:cNvSpPr/>
          <p:nvPr/>
        </p:nvSpPr>
        <p:spPr>
          <a:xfrm>
            <a:off x="228600" y="2362200"/>
            <a:ext cx="3733800" cy="4343400"/>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19"/>
          <p:cNvSpPr/>
          <p:nvPr/>
        </p:nvSpPr>
        <p:spPr>
          <a:xfrm rot="20520919">
            <a:off x="3888540" y="1089886"/>
            <a:ext cx="2767261" cy="946653"/>
          </a:xfrm>
          <a:prstGeom prst="roundRect">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This is the most important factor for this herd</a:t>
            </a:r>
            <a:endParaRPr lang="en-US" dirty="0"/>
          </a:p>
        </p:txBody>
      </p:sp>
      <p:sp>
        <p:nvSpPr>
          <p:cNvPr id="21" name="Bent Arrow 20"/>
          <p:cNvSpPr/>
          <p:nvPr/>
        </p:nvSpPr>
        <p:spPr>
          <a:xfrm rot="17318073" flipH="1">
            <a:off x="2919590" y="1505475"/>
            <a:ext cx="990600" cy="762000"/>
          </a:xfrm>
          <a:prstGeom prst="bentArrow">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 name="Rounded Rectangle 22"/>
          <p:cNvSpPr/>
          <p:nvPr/>
        </p:nvSpPr>
        <p:spPr>
          <a:xfrm rot="20745001">
            <a:off x="352923" y="3984383"/>
            <a:ext cx="3454488" cy="1441937"/>
          </a:xfrm>
          <a:prstGeom prst="roundRec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smtClean="0">
                <a:solidFill>
                  <a:schemeClr val="bg1"/>
                </a:solidFill>
              </a:rPr>
              <a:t>The pneumonia outbreak that caused the die-off in 2008 was transmitted to Elkhorn bighorn sheep from domestic sheep</a:t>
            </a:r>
            <a:endParaRPr lang="en-US" b="1"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9" grpId="0" animBg="1"/>
      <p:bldP spid="20" grpId="0" animBg="1"/>
      <p:bldP spid="21" grpId="0" animBg="1"/>
      <p:bldP spid="2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152400" y="1150203"/>
            <a:ext cx="8763000" cy="830997"/>
          </a:xfrm>
          <a:prstGeom prst="rect">
            <a:avLst/>
          </a:prstGeom>
          <a:noFill/>
        </p:spPr>
        <p:txBody>
          <a:bodyPr wrap="square" rtlCol="0">
            <a:spAutoFit/>
          </a:bodyPr>
          <a:lstStyle/>
          <a:p>
            <a:endParaRPr lang="en-US" sz="2400" dirty="0" smtClean="0"/>
          </a:p>
          <a:p>
            <a:endParaRPr lang="en-US" sz="2400" b="1" dirty="0"/>
          </a:p>
        </p:txBody>
      </p:sp>
      <p:sp>
        <p:nvSpPr>
          <p:cNvPr id="7" name="TextBox 6"/>
          <p:cNvSpPr txBox="1"/>
          <p:nvPr/>
        </p:nvSpPr>
        <p:spPr>
          <a:xfrm>
            <a:off x="304800" y="1302603"/>
            <a:ext cx="8763000" cy="830997"/>
          </a:xfrm>
          <a:prstGeom prst="rect">
            <a:avLst/>
          </a:prstGeom>
          <a:noFill/>
        </p:spPr>
        <p:txBody>
          <a:bodyPr wrap="square" rtlCol="0">
            <a:spAutoFit/>
          </a:bodyPr>
          <a:lstStyle/>
          <a:p>
            <a:endParaRPr lang="en-US" sz="2400" dirty="0" smtClean="0"/>
          </a:p>
          <a:p>
            <a:endParaRPr lang="en-US" sz="2400" b="1" dirty="0"/>
          </a:p>
        </p:txBody>
      </p:sp>
      <p:sp>
        <p:nvSpPr>
          <p:cNvPr id="11" name="TextBox 10"/>
          <p:cNvSpPr txBox="1"/>
          <p:nvPr/>
        </p:nvSpPr>
        <p:spPr>
          <a:xfrm>
            <a:off x="4876800" y="2363569"/>
            <a:ext cx="3342838" cy="707886"/>
          </a:xfrm>
          <a:prstGeom prst="rect">
            <a:avLst/>
          </a:prstGeom>
          <a:noFill/>
        </p:spPr>
        <p:txBody>
          <a:bodyPr wrap="none" rtlCol="0">
            <a:spAutoFit/>
          </a:bodyPr>
          <a:lstStyle/>
          <a:p>
            <a:r>
              <a:rPr lang="en-US" sz="2000" dirty="0" smtClean="0">
                <a:solidFill>
                  <a:srgbClr val="FFFF00"/>
                </a:solidFill>
                <a:effectLst>
                  <a:outerShdw blurRad="38100" dist="38100" dir="2700000" algn="tl">
                    <a:srgbClr val="000000">
                      <a:alpha val="43137"/>
                    </a:srgbClr>
                  </a:outerShdw>
                </a:effectLst>
              </a:rPr>
              <a:t>Loss of habitat due to human </a:t>
            </a:r>
          </a:p>
          <a:p>
            <a:r>
              <a:rPr lang="en-US" sz="2000" dirty="0" smtClean="0">
                <a:solidFill>
                  <a:srgbClr val="FFFF00"/>
                </a:solidFill>
                <a:effectLst>
                  <a:outerShdw blurRad="38100" dist="38100" dir="2700000" algn="tl">
                    <a:srgbClr val="000000">
                      <a:alpha val="43137"/>
                    </a:srgbClr>
                  </a:outerShdw>
                </a:effectLst>
              </a:rPr>
              <a:t>development including mining</a:t>
            </a:r>
          </a:p>
        </p:txBody>
      </p:sp>
      <p:pic>
        <p:nvPicPr>
          <p:cNvPr id="16" name="Picture 15" descr="shutterstock_85378135.jpg"/>
          <p:cNvPicPr>
            <a:picLocks noChangeAspect="1"/>
          </p:cNvPicPr>
          <p:nvPr/>
        </p:nvPicPr>
        <p:blipFill>
          <a:blip r:embed="rId3" cstate="print"/>
          <a:stretch>
            <a:fillRect/>
          </a:stretch>
        </p:blipFill>
        <p:spPr>
          <a:xfrm>
            <a:off x="4114800" y="3124200"/>
            <a:ext cx="4813402" cy="3200400"/>
          </a:xfrm>
          <a:prstGeom prst="rect">
            <a:avLst/>
          </a:prstGeom>
        </p:spPr>
      </p:pic>
      <p:sp>
        <p:nvSpPr>
          <p:cNvPr id="14" name="TextBox 13"/>
          <p:cNvSpPr txBox="1"/>
          <p:nvPr/>
        </p:nvSpPr>
        <p:spPr>
          <a:xfrm>
            <a:off x="676633" y="106180"/>
            <a:ext cx="8112285" cy="646331"/>
          </a:xfrm>
          <a:prstGeom prst="rect">
            <a:avLst/>
          </a:prstGeom>
          <a:noFill/>
        </p:spPr>
        <p:txBody>
          <a:bodyPr wrap="none" rtlCol="0">
            <a:spAutoFit/>
          </a:bodyPr>
          <a:lstStyle/>
          <a:p>
            <a:r>
              <a:rPr lang="en-US" sz="3200" b="1" dirty="0" smtClean="0"/>
              <a:t>Case Study Activity with REAL DATA:  </a:t>
            </a:r>
            <a:r>
              <a:rPr lang="en-US" sz="3600" b="1" dirty="0" smtClean="0">
                <a:solidFill>
                  <a:srgbClr val="C00000"/>
                </a:solidFill>
                <a:effectLst>
                  <a:outerShdw blurRad="38100" dist="38100" dir="2700000" algn="tl">
                    <a:srgbClr val="000000">
                      <a:alpha val="43137"/>
                    </a:srgbClr>
                  </a:outerShdw>
                </a:effectLst>
              </a:rPr>
              <a:t>RESULTS</a:t>
            </a:r>
            <a:endParaRPr lang="en-US" sz="3600" b="1" dirty="0">
              <a:solidFill>
                <a:srgbClr val="C00000"/>
              </a:solidFill>
              <a:effectLst>
                <a:outerShdw blurRad="38100" dist="38100" dir="2700000" algn="tl">
                  <a:srgbClr val="000000">
                    <a:alpha val="43137"/>
                  </a:srgbClr>
                </a:outerShdw>
              </a:effectLst>
            </a:endParaRPr>
          </a:p>
        </p:txBody>
      </p:sp>
      <p:sp>
        <p:nvSpPr>
          <p:cNvPr id="18" name="TextBox 17"/>
          <p:cNvSpPr txBox="1"/>
          <p:nvPr/>
        </p:nvSpPr>
        <p:spPr>
          <a:xfrm>
            <a:off x="762000" y="914400"/>
            <a:ext cx="5821978" cy="523220"/>
          </a:xfrm>
          <a:prstGeom prst="rect">
            <a:avLst/>
          </a:prstGeom>
          <a:noFill/>
        </p:spPr>
        <p:txBody>
          <a:bodyPr wrap="none" rtlCol="0">
            <a:spAutoFit/>
          </a:bodyPr>
          <a:lstStyle/>
          <a:p>
            <a:r>
              <a:rPr lang="en-US" sz="2800" dirty="0" smtClean="0">
                <a:solidFill>
                  <a:srgbClr val="FFFF00"/>
                </a:solidFill>
              </a:rPr>
              <a:t>GROUP 4:  Elkhorn bighorn sheep herd</a:t>
            </a:r>
            <a:endParaRPr lang="en-US" sz="2800" dirty="0">
              <a:solidFill>
                <a:srgbClr val="FFFF00"/>
              </a:solidFill>
            </a:endParaRPr>
          </a:p>
        </p:txBody>
      </p:sp>
      <p:sp>
        <p:nvSpPr>
          <p:cNvPr id="15" name="TextBox 14"/>
          <p:cNvSpPr txBox="1"/>
          <p:nvPr/>
        </p:nvSpPr>
        <p:spPr>
          <a:xfrm>
            <a:off x="872840" y="1457980"/>
            <a:ext cx="7411388" cy="523220"/>
          </a:xfrm>
          <a:prstGeom prst="rect">
            <a:avLst/>
          </a:prstGeom>
          <a:noFill/>
        </p:spPr>
        <p:txBody>
          <a:bodyPr wrap="none" rtlCol="0">
            <a:spAutoFit/>
          </a:bodyPr>
          <a:lstStyle/>
          <a:p>
            <a:r>
              <a:rPr lang="en-US" sz="2800" dirty="0" smtClean="0">
                <a:solidFill>
                  <a:schemeClr val="accent3">
                    <a:lumMod val="60000"/>
                    <a:lumOff val="40000"/>
                  </a:schemeClr>
                </a:solidFill>
                <a:effectLst>
                  <a:outerShdw blurRad="38100" dist="38100" dir="2700000" algn="tl">
                    <a:srgbClr val="000000">
                      <a:alpha val="43137"/>
                    </a:srgbClr>
                  </a:outerShdw>
                </a:effectLst>
              </a:rPr>
              <a:t>What factors affect the conservation of this herd?</a:t>
            </a:r>
            <a:endParaRPr lang="en-US" sz="2800" dirty="0">
              <a:solidFill>
                <a:schemeClr val="accent3">
                  <a:lumMod val="60000"/>
                  <a:lumOff val="40000"/>
                </a:schemeClr>
              </a:solidFill>
              <a:effectLst>
                <a:outerShdw blurRad="38100" dist="38100" dir="2700000" algn="tl">
                  <a:srgbClr val="000000">
                    <a:alpha val="43137"/>
                  </a:srgbClr>
                </a:outerShdw>
              </a:effectLst>
            </a:endParaRPr>
          </a:p>
        </p:txBody>
      </p:sp>
      <p:pic>
        <p:nvPicPr>
          <p:cNvPr id="10" name="Picture 9" descr="shutterstock_101024194.jpg"/>
          <p:cNvPicPr>
            <a:picLocks noChangeAspect="1"/>
          </p:cNvPicPr>
          <p:nvPr/>
        </p:nvPicPr>
        <p:blipFill>
          <a:blip r:embed="rId4" cstate="print"/>
          <a:srcRect l="32076"/>
          <a:stretch>
            <a:fillRect/>
          </a:stretch>
        </p:blipFill>
        <p:spPr>
          <a:xfrm>
            <a:off x="304800" y="3124200"/>
            <a:ext cx="3581400" cy="3501962"/>
          </a:xfrm>
          <a:prstGeom prst="rect">
            <a:avLst/>
          </a:prstGeom>
        </p:spPr>
      </p:pic>
      <p:sp>
        <p:nvSpPr>
          <p:cNvPr id="12" name="TextBox 11"/>
          <p:cNvSpPr txBox="1"/>
          <p:nvPr/>
        </p:nvSpPr>
        <p:spPr>
          <a:xfrm>
            <a:off x="609600" y="2362200"/>
            <a:ext cx="3124200" cy="707886"/>
          </a:xfrm>
          <a:prstGeom prst="rect">
            <a:avLst/>
          </a:prstGeom>
          <a:noFill/>
        </p:spPr>
        <p:txBody>
          <a:bodyPr wrap="square" rtlCol="0">
            <a:spAutoFit/>
          </a:bodyPr>
          <a:lstStyle/>
          <a:p>
            <a:r>
              <a:rPr lang="en-US" sz="2000" dirty="0" smtClean="0">
                <a:solidFill>
                  <a:srgbClr val="FFFF00"/>
                </a:solidFill>
                <a:effectLst>
                  <a:outerShdw blurRad="38100" dist="38100" dir="2700000" algn="tl">
                    <a:srgbClr val="000000">
                      <a:alpha val="43137"/>
                    </a:srgbClr>
                  </a:outerShdw>
                </a:effectLst>
              </a:rPr>
              <a:t>Disease transmission from domestic sheep and goats</a:t>
            </a:r>
            <a:endParaRPr lang="en-US" sz="2000" dirty="0">
              <a:solidFill>
                <a:srgbClr val="FFFF00"/>
              </a:solidFill>
              <a:effectLst>
                <a:outerShdw blurRad="38100" dist="38100" dir="2700000" algn="tl">
                  <a:srgbClr val="000000">
                    <a:alpha val="43137"/>
                  </a:srgbClr>
                </a:outerShdw>
              </a:effectLst>
            </a:endParaRPr>
          </a:p>
        </p:txBody>
      </p:sp>
      <p:sp>
        <p:nvSpPr>
          <p:cNvPr id="19" name="Rounded Rectangle 18"/>
          <p:cNvSpPr/>
          <p:nvPr/>
        </p:nvSpPr>
        <p:spPr>
          <a:xfrm>
            <a:off x="4038600" y="2362200"/>
            <a:ext cx="4953000" cy="4114800"/>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rot="540907">
            <a:off x="3028877" y="1125362"/>
            <a:ext cx="2767261" cy="946653"/>
          </a:xfrm>
          <a:prstGeom prst="roundRect">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This factor is also important to this herd</a:t>
            </a:r>
            <a:endParaRPr lang="en-US" dirty="0"/>
          </a:p>
        </p:txBody>
      </p:sp>
      <p:sp>
        <p:nvSpPr>
          <p:cNvPr id="24" name="Bent Arrow 23"/>
          <p:cNvSpPr/>
          <p:nvPr/>
        </p:nvSpPr>
        <p:spPr>
          <a:xfrm rot="4281927">
            <a:off x="5815190" y="1353076"/>
            <a:ext cx="990600" cy="762000"/>
          </a:xfrm>
          <a:prstGeom prst="bentArrow">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 name="Rounded Rectangle 24"/>
          <p:cNvSpPr/>
          <p:nvPr/>
        </p:nvSpPr>
        <p:spPr>
          <a:xfrm rot="21162407">
            <a:off x="4292543" y="3711591"/>
            <a:ext cx="4495800" cy="685800"/>
          </a:xfrm>
          <a:prstGeom prst="roundRect">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solidFill>
                  <a:schemeClr val="bg1"/>
                </a:solidFill>
              </a:rPr>
              <a:t>Mining activity from limestone quarries are reducing winter bighorn sheep habitat</a:t>
            </a:r>
            <a:endParaRPr lang="en-US"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152400" y="1150203"/>
            <a:ext cx="8763000" cy="830997"/>
          </a:xfrm>
          <a:prstGeom prst="rect">
            <a:avLst/>
          </a:prstGeom>
          <a:noFill/>
        </p:spPr>
        <p:txBody>
          <a:bodyPr wrap="square" rtlCol="0">
            <a:spAutoFit/>
          </a:bodyPr>
          <a:lstStyle/>
          <a:p>
            <a:endParaRPr lang="en-US" sz="2400" dirty="0" smtClean="0"/>
          </a:p>
          <a:p>
            <a:endParaRPr lang="en-US" sz="2400" b="1" dirty="0"/>
          </a:p>
        </p:txBody>
      </p:sp>
      <p:sp>
        <p:nvSpPr>
          <p:cNvPr id="7" name="TextBox 6"/>
          <p:cNvSpPr txBox="1"/>
          <p:nvPr/>
        </p:nvSpPr>
        <p:spPr>
          <a:xfrm>
            <a:off x="304800" y="1302603"/>
            <a:ext cx="8763000" cy="830997"/>
          </a:xfrm>
          <a:prstGeom prst="rect">
            <a:avLst/>
          </a:prstGeom>
          <a:noFill/>
        </p:spPr>
        <p:txBody>
          <a:bodyPr wrap="square" rtlCol="0">
            <a:spAutoFit/>
          </a:bodyPr>
          <a:lstStyle/>
          <a:p>
            <a:endParaRPr lang="en-US" sz="2400" dirty="0" smtClean="0"/>
          </a:p>
          <a:p>
            <a:endParaRPr lang="en-US" sz="2400" b="1" dirty="0"/>
          </a:p>
        </p:txBody>
      </p:sp>
      <p:sp>
        <p:nvSpPr>
          <p:cNvPr id="10" name="TextBox 9"/>
          <p:cNvSpPr txBox="1"/>
          <p:nvPr/>
        </p:nvSpPr>
        <p:spPr>
          <a:xfrm>
            <a:off x="676633" y="106180"/>
            <a:ext cx="8112285" cy="646331"/>
          </a:xfrm>
          <a:prstGeom prst="rect">
            <a:avLst/>
          </a:prstGeom>
          <a:noFill/>
        </p:spPr>
        <p:txBody>
          <a:bodyPr wrap="none" rtlCol="0">
            <a:spAutoFit/>
          </a:bodyPr>
          <a:lstStyle/>
          <a:p>
            <a:r>
              <a:rPr lang="en-US" sz="3200" b="1" dirty="0" smtClean="0"/>
              <a:t>Case Study Activity with REAL DATA:  </a:t>
            </a:r>
            <a:r>
              <a:rPr lang="en-US" sz="3600" b="1" dirty="0" smtClean="0">
                <a:solidFill>
                  <a:srgbClr val="C00000"/>
                </a:solidFill>
                <a:effectLst>
                  <a:outerShdw blurRad="38100" dist="38100" dir="2700000" algn="tl">
                    <a:srgbClr val="000000">
                      <a:alpha val="43137"/>
                    </a:srgbClr>
                  </a:outerShdw>
                </a:effectLst>
              </a:rPr>
              <a:t>RESULTS</a:t>
            </a:r>
            <a:endParaRPr lang="en-US" sz="3600" b="1" dirty="0">
              <a:solidFill>
                <a:srgbClr val="C00000"/>
              </a:solidFill>
              <a:effectLst>
                <a:outerShdw blurRad="38100" dist="38100" dir="2700000" algn="tl">
                  <a:srgbClr val="000000">
                    <a:alpha val="43137"/>
                  </a:srgbClr>
                </a:outerShdw>
              </a:effectLst>
            </a:endParaRPr>
          </a:p>
        </p:txBody>
      </p:sp>
      <p:sp>
        <p:nvSpPr>
          <p:cNvPr id="11" name="TextBox 10"/>
          <p:cNvSpPr txBox="1"/>
          <p:nvPr/>
        </p:nvSpPr>
        <p:spPr>
          <a:xfrm>
            <a:off x="1419789" y="1524000"/>
            <a:ext cx="6306983" cy="523220"/>
          </a:xfrm>
          <a:prstGeom prst="rect">
            <a:avLst/>
          </a:prstGeom>
          <a:noFill/>
        </p:spPr>
        <p:txBody>
          <a:bodyPr wrap="none" rtlCol="0">
            <a:spAutoFit/>
          </a:bodyPr>
          <a:lstStyle/>
          <a:p>
            <a:r>
              <a:rPr lang="en-US" sz="2800" dirty="0" smtClean="0"/>
              <a:t>Your graph should look something like…….</a:t>
            </a:r>
            <a:endParaRPr lang="en-US" sz="2800" dirty="0"/>
          </a:p>
        </p:txBody>
      </p:sp>
      <p:pic>
        <p:nvPicPr>
          <p:cNvPr id="12" name="Picture 11" descr="rocky mountain front herd.png"/>
          <p:cNvPicPr/>
          <p:nvPr/>
        </p:nvPicPr>
        <p:blipFill>
          <a:blip r:embed="rId3" cstate="print"/>
          <a:srcRect t="1818"/>
          <a:stretch>
            <a:fillRect/>
          </a:stretch>
        </p:blipFill>
        <p:spPr>
          <a:xfrm>
            <a:off x="990600" y="2286000"/>
            <a:ext cx="7620000" cy="4114800"/>
          </a:xfrm>
          <a:prstGeom prst="rect">
            <a:avLst/>
          </a:prstGeom>
        </p:spPr>
      </p:pic>
      <p:sp>
        <p:nvSpPr>
          <p:cNvPr id="9" name="TextBox 8"/>
          <p:cNvSpPr txBox="1"/>
          <p:nvPr/>
        </p:nvSpPr>
        <p:spPr>
          <a:xfrm>
            <a:off x="535786" y="914400"/>
            <a:ext cx="8151014" cy="523220"/>
          </a:xfrm>
          <a:prstGeom prst="rect">
            <a:avLst/>
          </a:prstGeom>
          <a:noFill/>
        </p:spPr>
        <p:txBody>
          <a:bodyPr wrap="none" rtlCol="0">
            <a:spAutoFit/>
          </a:bodyPr>
          <a:lstStyle/>
          <a:p>
            <a:r>
              <a:rPr lang="en-US" sz="2800" dirty="0" smtClean="0">
                <a:solidFill>
                  <a:srgbClr val="FFFF00"/>
                </a:solidFill>
              </a:rPr>
              <a:t>GROUP 5:  Southern Rocky Mountain Front sheep herd</a:t>
            </a:r>
            <a:endParaRPr lang="en-US" sz="2800" dirty="0">
              <a:solidFill>
                <a:srgbClr val="FFFF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rot="16200000">
            <a:off x="-815893" y="4027961"/>
            <a:ext cx="2634054" cy="369332"/>
          </a:xfrm>
          <a:prstGeom prst="rect">
            <a:avLst/>
          </a:prstGeom>
          <a:noFill/>
        </p:spPr>
        <p:txBody>
          <a:bodyPr wrap="none" rtlCol="0">
            <a:spAutoFit/>
          </a:bodyPr>
          <a:lstStyle/>
          <a:p>
            <a:r>
              <a:rPr lang="en-US" b="1" dirty="0" smtClean="0"/>
              <a:t>Number of bighorn sheep</a:t>
            </a:r>
            <a:endParaRPr lang="en-US" b="1" dirty="0"/>
          </a:p>
        </p:txBody>
      </p:sp>
      <p:graphicFrame>
        <p:nvGraphicFramePr>
          <p:cNvPr id="21" name="Chart 20"/>
          <p:cNvGraphicFramePr/>
          <p:nvPr/>
        </p:nvGraphicFramePr>
        <p:xfrm>
          <a:off x="762000" y="2133600"/>
          <a:ext cx="8077200" cy="4724400"/>
        </p:xfrm>
        <a:graphic>
          <a:graphicData uri="http://schemas.openxmlformats.org/drawingml/2006/chart">
            <c:chart xmlns:c="http://schemas.openxmlformats.org/drawingml/2006/chart" xmlns:r="http://schemas.openxmlformats.org/officeDocument/2006/relationships" r:id="rId3"/>
          </a:graphicData>
        </a:graphic>
      </p:graphicFrame>
      <p:sp>
        <p:nvSpPr>
          <p:cNvPr id="13" name="TextBox 12"/>
          <p:cNvSpPr txBox="1"/>
          <p:nvPr/>
        </p:nvSpPr>
        <p:spPr>
          <a:xfrm>
            <a:off x="152400" y="1150203"/>
            <a:ext cx="8763000" cy="830997"/>
          </a:xfrm>
          <a:prstGeom prst="rect">
            <a:avLst/>
          </a:prstGeom>
          <a:noFill/>
        </p:spPr>
        <p:txBody>
          <a:bodyPr wrap="square" rtlCol="0">
            <a:spAutoFit/>
          </a:bodyPr>
          <a:lstStyle/>
          <a:p>
            <a:endParaRPr lang="en-US" sz="2400" dirty="0" smtClean="0"/>
          </a:p>
          <a:p>
            <a:endParaRPr lang="en-US" sz="2400" b="1" dirty="0"/>
          </a:p>
        </p:txBody>
      </p:sp>
      <p:sp>
        <p:nvSpPr>
          <p:cNvPr id="10" name="TextBox 9"/>
          <p:cNvSpPr txBox="1"/>
          <p:nvPr/>
        </p:nvSpPr>
        <p:spPr>
          <a:xfrm>
            <a:off x="676633" y="106180"/>
            <a:ext cx="8112285" cy="646331"/>
          </a:xfrm>
          <a:prstGeom prst="rect">
            <a:avLst/>
          </a:prstGeom>
          <a:noFill/>
        </p:spPr>
        <p:txBody>
          <a:bodyPr wrap="none" rtlCol="0">
            <a:spAutoFit/>
          </a:bodyPr>
          <a:lstStyle/>
          <a:p>
            <a:r>
              <a:rPr lang="en-US" sz="3200" b="1" dirty="0" smtClean="0"/>
              <a:t>Case Study Activity with REAL DATA:  </a:t>
            </a:r>
            <a:r>
              <a:rPr lang="en-US" sz="3600" b="1" dirty="0" smtClean="0">
                <a:solidFill>
                  <a:srgbClr val="C00000"/>
                </a:solidFill>
                <a:effectLst>
                  <a:outerShdw blurRad="38100" dist="38100" dir="2700000" algn="tl">
                    <a:srgbClr val="000000">
                      <a:alpha val="43137"/>
                    </a:srgbClr>
                  </a:outerShdw>
                </a:effectLst>
              </a:rPr>
              <a:t>RESULTS</a:t>
            </a:r>
            <a:endParaRPr lang="en-US" sz="3600" b="1" dirty="0">
              <a:solidFill>
                <a:srgbClr val="C00000"/>
              </a:solidFill>
              <a:effectLst>
                <a:outerShdw blurRad="38100" dist="38100" dir="2700000" algn="tl">
                  <a:srgbClr val="000000">
                    <a:alpha val="43137"/>
                  </a:srgbClr>
                </a:outerShdw>
              </a:effectLst>
            </a:endParaRPr>
          </a:p>
        </p:txBody>
      </p:sp>
      <p:sp>
        <p:nvSpPr>
          <p:cNvPr id="16" name="Rounded Rectangle 15"/>
          <p:cNvSpPr/>
          <p:nvPr/>
        </p:nvSpPr>
        <p:spPr>
          <a:xfrm>
            <a:off x="76200" y="3276600"/>
            <a:ext cx="4572000" cy="990600"/>
          </a:xfrm>
          <a:prstGeom prst="roundRect">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solidFill>
                  <a:schemeClr val="bg1"/>
                </a:solidFill>
              </a:rPr>
              <a:t>For example, in 1967….. 25 sheep were trapped FROM this herd and transplanted to re-establish the </a:t>
            </a:r>
            <a:r>
              <a:rPr lang="en-US" b="1" dirty="0" smtClean="0">
                <a:solidFill>
                  <a:srgbClr val="C00000"/>
                </a:solidFill>
                <a:effectLst>
                  <a:outerShdw blurRad="38100" dist="38100" dir="2700000" algn="tl">
                    <a:srgbClr val="000000">
                      <a:alpha val="43137"/>
                    </a:srgbClr>
                  </a:outerShdw>
                </a:effectLst>
              </a:rPr>
              <a:t>Lost Creek herd</a:t>
            </a:r>
            <a:endParaRPr lang="en-US" b="1" dirty="0">
              <a:solidFill>
                <a:srgbClr val="C00000"/>
              </a:solidFill>
              <a:effectLst>
                <a:outerShdw blurRad="38100" dist="38100" dir="2700000" algn="tl">
                  <a:srgbClr val="000000">
                    <a:alpha val="43137"/>
                  </a:srgbClr>
                </a:outerShdw>
              </a:effectLst>
            </a:endParaRPr>
          </a:p>
        </p:txBody>
      </p:sp>
      <p:sp>
        <p:nvSpPr>
          <p:cNvPr id="17" name="Rounded Rectangle 16"/>
          <p:cNvSpPr/>
          <p:nvPr/>
        </p:nvSpPr>
        <p:spPr>
          <a:xfrm>
            <a:off x="41560" y="4342110"/>
            <a:ext cx="4606640" cy="990600"/>
          </a:xfrm>
          <a:prstGeom prst="roundRect">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solidFill>
                  <a:schemeClr val="bg1"/>
                </a:solidFill>
              </a:rPr>
              <a:t>In the late 1960s, 53 sheep were trapped FROM this herd and transplanted to re-establish the </a:t>
            </a:r>
            <a:r>
              <a:rPr lang="en-US" b="1" dirty="0" smtClean="0">
                <a:solidFill>
                  <a:srgbClr val="C00000"/>
                </a:solidFill>
                <a:effectLst>
                  <a:outerShdw blurRad="38100" dist="38100" dir="2700000" algn="tl">
                    <a:srgbClr val="000000">
                      <a:alpha val="43137"/>
                    </a:srgbClr>
                  </a:outerShdw>
                </a:effectLst>
              </a:rPr>
              <a:t>Highland herd</a:t>
            </a:r>
            <a:endParaRPr lang="en-US" b="1" dirty="0">
              <a:solidFill>
                <a:srgbClr val="C00000"/>
              </a:solidFill>
              <a:effectLst>
                <a:outerShdw blurRad="38100" dist="38100" dir="2700000" algn="tl">
                  <a:srgbClr val="000000">
                    <a:alpha val="43137"/>
                  </a:srgbClr>
                </a:outerShdw>
              </a:effectLst>
            </a:endParaRPr>
          </a:p>
        </p:txBody>
      </p:sp>
      <p:sp>
        <p:nvSpPr>
          <p:cNvPr id="12" name="TextBox 11"/>
          <p:cNvSpPr txBox="1"/>
          <p:nvPr/>
        </p:nvSpPr>
        <p:spPr>
          <a:xfrm>
            <a:off x="535786" y="914400"/>
            <a:ext cx="8151014" cy="523220"/>
          </a:xfrm>
          <a:prstGeom prst="rect">
            <a:avLst/>
          </a:prstGeom>
          <a:noFill/>
        </p:spPr>
        <p:txBody>
          <a:bodyPr wrap="none" rtlCol="0">
            <a:spAutoFit/>
          </a:bodyPr>
          <a:lstStyle/>
          <a:p>
            <a:r>
              <a:rPr lang="en-US" sz="2800" dirty="0" smtClean="0">
                <a:solidFill>
                  <a:srgbClr val="FFFF00"/>
                </a:solidFill>
              </a:rPr>
              <a:t>GROUP 5:  Southern Rocky Mountain Front sheep herd</a:t>
            </a:r>
            <a:endParaRPr lang="en-US" sz="2800" dirty="0">
              <a:solidFill>
                <a:srgbClr val="FFFF00"/>
              </a:solidFill>
            </a:endParaRPr>
          </a:p>
        </p:txBody>
      </p:sp>
      <p:sp>
        <p:nvSpPr>
          <p:cNvPr id="18" name="TextBox 17"/>
          <p:cNvSpPr txBox="1"/>
          <p:nvPr/>
        </p:nvSpPr>
        <p:spPr>
          <a:xfrm>
            <a:off x="1419789" y="1524000"/>
            <a:ext cx="6306983" cy="523220"/>
          </a:xfrm>
          <a:prstGeom prst="rect">
            <a:avLst/>
          </a:prstGeom>
          <a:noFill/>
        </p:spPr>
        <p:txBody>
          <a:bodyPr wrap="none" rtlCol="0">
            <a:spAutoFit/>
          </a:bodyPr>
          <a:lstStyle/>
          <a:p>
            <a:r>
              <a:rPr lang="en-US" sz="2800" dirty="0" smtClean="0"/>
              <a:t>Your graph should look something like…….</a:t>
            </a:r>
            <a:endParaRPr lang="en-US" sz="2800" dirty="0"/>
          </a:p>
        </p:txBody>
      </p:sp>
      <p:sp>
        <p:nvSpPr>
          <p:cNvPr id="15" name="Rounded Rectangle 14"/>
          <p:cNvSpPr/>
          <p:nvPr/>
        </p:nvSpPr>
        <p:spPr>
          <a:xfrm>
            <a:off x="55420" y="1738745"/>
            <a:ext cx="4592780" cy="1447800"/>
          </a:xfrm>
          <a:prstGeom prst="roundRect">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solidFill>
                  <a:schemeClr val="bg1"/>
                </a:solidFill>
              </a:rPr>
              <a:t>Historically, this herd has done pretty well.  </a:t>
            </a:r>
          </a:p>
          <a:p>
            <a:r>
              <a:rPr lang="en-US" dirty="0" smtClean="0">
                <a:solidFill>
                  <a:schemeClr val="bg1"/>
                </a:solidFill>
              </a:rPr>
              <a:t>In fact, biologists have trapped bighorn sheep FROM this herd and transplanted them TO other herds 52 times!</a:t>
            </a:r>
            <a:endParaRPr lang="en-US" dirty="0">
              <a:solidFill>
                <a:schemeClr val="bg1"/>
              </a:solidFill>
            </a:endParaRPr>
          </a:p>
        </p:txBody>
      </p:sp>
      <p:sp>
        <p:nvSpPr>
          <p:cNvPr id="14" name="Rounded Rectangle 13"/>
          <p:cNvSpPr/>
          <p:nvPr/>
        </p:nvSpPr>
        <p:spPr>
          <a:xfrm>
            <a:off x="61992" y="5394702"/>
            <a:ext cx="4586208" cy="1143000"/>
          </a:xfrm>
          <a:prstGeom prst="roundRect">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solidFill>
                  <a:schemeClr val="bg1"/>
                </a:solidFill>
              </a:rPr>
              <a:t>And in 2000, 32 sheep were trapped FROM this herd and transplanted to  the </a:t>
            </a:r>
            <a:r>
              <a:rPr lang="en-US" b="1" dirty="0" smtClean="0">
                <a:solidFill>
                  <a:srgbClr val="C00000"/>
                </a:solidFill>
                <a:effectLst>
                  <a:outerShdw blurRad="38100" dist="38100" dir="2700000" algn="tl">
                    <a:srgbClr val="000000">
                      <a:alpha val="43137"/>
                    </a:srgbClr>
                  </a:outerShdw>
                </a:effectLst>
              </a:rPr>
              <a:t>Highland herd </a:t>
            </a:r>
            <a:r>
              <a:rPr lang="en-US" dirty="0" smtClean="0">
                <a:solidFill>
                  <a:schemeClr val="bg1"/>
                </a:solidFill>
              </a:rPr>
              <a:t>to try and help after the die-off</a:t>
            </a:r>
            <a:endParaRPr lang="en-US"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5" grpId="0" animBg="1"/>
      <p:bldP spid="1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Chart 17"/>
          <p:cNvGraphicFramePr/>
          <p:nvPr/>
        </p:nvGraphicFramePr>
        <p:xfrm>
          <a:off x="762000" y="2133600"/>
          <a:ext cx="8077200" cy="4724400"/>
        </p:xfrm>
        <a:graphic>
          <a:graphicData uri="http://schemas.openxmlformats.org/drawingml/2006/chart">
            <c:chart xmlns:c="http://schemas.openxmlformats.org/drawingml/2006/chart" xmlns:r="http://schemas.openxmlformats.org/officeDocument/2006/relationships" r:id="rId3"/>
          </a:graphicData>
        </a:graphic>
      </p:graphicFrame>
      <p:sp>
        <p:nvSpPr>
          <p:cNvPr id="13" name="TextBox 12"/>
          <p:cNvSpPr txBox="1"/>
          <p:nvPr/>
        </p:nvSpPr>
        <p:spPr>
          <a:xfrm>
            <a:off x="152400" y="1150203"/>
            <a:ext cx="8763000" cy="830997"/>
          </a:xfrm>
          <a:prstGeom prst="rect">
            <a:avLst/>
          </a:prstGeom>
          <a:noFill/>
        </p:spPr>
        <p:txBody>
          <a:bodyPr wrap="square" rtlCol="0">
            <a:spAutoFit/>
          </a:bodyPr>
          <a:lstStyle/>
          <a:p>
            <a:endParaRPr lang="en-US" sz="2400" dirty="0" smtClean="0"/>
          </a:p>
          <a:p>
            <a:endParaRPr lang="en-US" sz="2400" b="1" dirty="0"/>
          </a:p>
        </p:txBody>
      </p:sp>
      <p:sp>
        <p:nvSpPr>
          <p:cNvPr id="7" name="TextBox 6"/>
          <p:cNvSpPr txBox="1"/>
          <p:nvPr/>
        </p:nvSpPr>
        <p:spPr>
          <a:xfrm>
            <a:off x="304800" y="1302603"/>
            <a:ext cx="8763000" cy="830997"/>
          </a:xfrm>
          <a:prstGeom prst="rect">
            <a:avLst/>
          </a:prstGeom>
          <a:noFill/>
        </p:spPr>
        <p:txBody>
          <a:bodyPr wrap="square" rtlCol="0">
            <a:spAutoFit/>
          </a:bodyPr>
          <a:lstStyle/>
          <a:p>
            <a:endParaRPr lang="en-US" sz="2400" dirty="0" smtClean="0"/>
          </a:p>
          <a:p>
            <a:endParaRPr lang="en-US" sz="2400" b="1" dirty="0"/>
          </a:p>
        </p:txBody>
      </p:sp>
      <p:sp>
        <p:nvSpPr>
          <p:cNvPr id="10" name="TextBox 9"/>
          <p:cNvSpPr txBox="1"/>
          <p:nvPr/>
        </p:nvSpPr>
        <p:spPr>
          <a:xfrm>
            <a:off x="676633" y="106180"/>
            <a:ext cx="8112285" cy="646331"/>
          </a:xfrm>
          <a:prstGeom prst="rect">
            <a:avLst/>
          </a:prstGeom>
          <a:noFill/>
        </p:spPr>
        <p:txBody>
          <a:bodyPr wrap="none" rtlCol="0">
            <a:spAutoFit/>
          </a:bodyPr>
          <a:lstStyle/>
          <a:p>
            <a:r>
              <a:rPr lang="en-US" sz="3200" b="1" dirty="0" smtClean="0"/>
              <a:t>Case Study Activity with REAL DATA:  </a:t>
            </a:r>
            <a:r>
              <a:rPr lang="en-US" sz="3600" b="1" dirty="0" smtClean="0">
                <a:solidFill>
                  <a:srgbClr val="C00000"/>
                </a:solidFill>
                <a:effectLst>
                  <a:outerShdw blurRad="38100" dist="38100" dir="2700000" algn="tl">
                    <a:srgbClr val="000000">
                      <a:alpha val="43137"/>
                    </a:srgbClr>
                  </a:outerShdw>
                </a:effectLst>
              </a:rPr>
              <a:t>RESULTS</a:t>
            </a:r>
            <a:endParaRPr lang="en-US" sz="3600" b="1" dirty="0">
              <a:solidFill>
                <a:srgbClr val="C00000"/>
              </a:solidFill>
              <a:effectLst>
                <a:outerShdw blurRad="38100" dist="38100" dir="2700000" algn="tl">
                  <a:srgbClr val="000000">
                    <a:alpha val="43137"/>
                  </a:srgbClr>
                </a:outerShdw>
              </a:effectLst>
            </a:endParaRPr>
          </a:p>
        </p:txBody>
      </p:sp>
      <p:sp>
        <p:nvSpPr>
          <p:cNvPr id="8" name="TextBox 7"/>
          <p:cNvSpPr txBox="1"/>
          <p:nvPr/>
        </p:nvSpPr>
        <p:spPr>
          <a:xfrm>
            <a:off x="535786" y="914400"/>
            <a:ext cx="8151014" cy="523220"/>
          </a:xfrm>
          <a:prstGeom prst="rect">
            <a:avLst/>
          </a:prstGeom>
          <a:noFill/>
        </p:spPr>
        <p:txBody>
          <a:bodyPr wrap="none" rtlCol="0">
            <a:spAutoFit/>
          </a:bodyPr>
          <a:lstStyle/>
          <a:p>
            <a:r>
              <a:rPr lang="en-US" sz="2800" dirty="0" smtClean="0">
                <a:solidFill>
                  <a:srgbClr val="FFFF00"/>
                </a:solidFill>
              </a:rPr>
              <a:t>GROUP 5:  Southern Rocky Mountain Front sheep herd</a:t>
            </a:r>
            <a:endParaRPr lang="en-US" sz="2800" dirty="0">
              <a:solidFill>
                <a:srgbClr val="FFFF00"/>
              </a:solidFill>
            </a:endParaRPr>
          </a:p>
        </p:txBody>
      </p:sp>
      <p:sp>
        <p:nvSpPr>
          <p:cNvPr id="24" name="Rounded Rectangle 23"/>
          <p:cNvSpPr/>
          <p:nvPr/>
        </p:nvSpPr>
        <p:spPr>
          <a:xfrm>
            <a:off x="2895600" y="5638800"/>
            <a:ext cx="1066800" cy="609600"/>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solidFill>
                  <a:schemeClr val="bg1"/>
                </a:solidFill>
              </a:rPr>
              <a:t>A die-off</a:t>
            </a:r>
            <a:endParaRPr lang="en-US" dirty="0">
              <a:solidFill>
                <a:schemeClr val="bg1"/>
              </a:solidFill>
            </a:endParaRPr>
          </a:p>
        </p:txBody>
      </p:sp>
      <p:sp>
        <p:nvSpPr>
          <p:cNvPr id="25" name="Rounded Rectangle 24"/>
          <p:cNvSpPr/>
          <p:nvPr/>
        </p:nvSpPr>
        <p:spPr>
          <a:xfrm>
            <a:off x="5098475" y="5410200"/>
            <a:ext cx="2902525" cy="914400"/>
          </a:xfrm>
          <a:prstGeom prst="round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solidFill>
                  <a:schemeClr val="bg1"/>
                </a:solidFill>
              </a:rPr>
              <a:t>Do you think that this herd recovered from the die-off </a:t>
            </a:r>
          </a:p>
          <a:p>
            <a:r>
              <a:rPr lang="en-US" dirty="0" smtClean="0">
                <a:solidFill>
                  <a:schemeClr val="bg1"/>
                </a:solidFill>
              </a:rPr>
              <a:t>that occurred in 1983?</a:t>
            </a:r>
            <a:endParaRPr lang="en-US" dirty="0">
              <a:solidFill>
                <a:schemeClr val="bg1"/>
              </a:solidFill>
            </a:endParaRPr>
          </a:p>
        </p:txBody>
      </p:sp>
      <p:sp>
        <p:nvSpPr>
          <p:cNvPr id="19" name="Right Arrow 18"/>
          <p:cNvSpPr/>
          <p:nvPr/>
        </p:nvSpPr>
        <p:spPr>
          <a:xfrm>
            <a:off x="3810000" y="4800600"/>
            <a:ext cx="914400" cy="457200"/>
          </a:xfrm>
          <a:prstGeom prst="rightArrow">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19"/>
          <p:cNvSpPr/>
          <p:nvPr/>
        </p:nvSpPr>
        <p:spPr>
          <a:xfrm>
            <a:off x="4800600" y="2362200"/>
            <a:ext cx="2667000" cy="838200"/>
          </a:xfrm>
          <a:prstGeom prst="roundRect">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solidFill>
                  <a:schemeClr val="bg1"/>
                </a:solidFill>
              </a:rPr>
              <a:t>Recently, another die-off occurred in summer 2010</a:t>
            </a:r>
            <a:endParaRPr lang="en-US" dirty="0">
              <a:solidFill>
                <a:schemeClr val="bg1"/>
              </a:solidFill>
            </a:endParaRPr>
          </a:p>
        </p:txBody>
      </p:sp>
      <p:sp>
        <p:nvSpPr>
          <p:cNvPr id="26" name="Right Arrow 25"/>
          <p:cNvSpPr/>
          <p:nvPr/>
        </p:nvSpPr>
        <p:spPr>
          <a:xfrm rot="1646524">
            <a:off x="6586559" y="3478629"/>
            <a:ext cx="1649779" cy="457200"/>
          </a:xfrm>
          <a:prstGeom prst="rightArrow">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p:cNvSpPr/>
          <p:nvPr/>
        </p:nvSpPr>
        <p:spPr>
          <a:xfrm>
            <a:off x="1524000" y="2209800"/>
            <a:ext cx="3124200" cy="1600200"/>
          </a:xfrm>
          <a:prstGeom prst="roundRect">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solidFill>
                  <a:schemeClr val="bg1"/>
                </a:solidFill>
              </a:rPr>
              <a:t>The exact cause of the die-off in 2009 is currently under scientific investigation, but so far it appears that the die-off was due to pneumonia</a:t>
            </a:r>
            <a:endParaRPr lang="en-US" dirty="0">
              <a:solidFill>
                <a:schemeClr val="bg1"/>
              </a:solidFill>
            </a:endParaRPr>
          </a:p>
        </p:txBody>
      </p:sp>
      <p:sp>
        <p:nvSpPr>
          <p:cNvPr id="21" name="TextBox 20"/>
          <p:cNvSpPr txBox="1"/>
          <p:nvPr/>
        </p:nvSpPr>
        <p:spPr>
          <a:xfrm rot="16200000">
            <a:off x="-815893" y="4027961"/>
            <a:ext cx="2634054" cy="369332"/>
          </a:xfrm>
          <a:prstGeom prst="rect">
            <a:avLst/>
          </a:prstGeom>
          <a:noFill/>
        </p:spPr>
        <p:txBody>
          <a:bodyPr wrap="none" rtlCol="0">
            <a:spAutoFit/>
          </a:bodyPr>
          <a:lstStyle/>
          <a:p>
            <a:r>
              <a:rPr lang="en-US" b="1" dirty="0" smtClean="0"/>
              <a:t>Number of bighorn sheep</a:t>
            </a:r>
            <a:endParaRPr lang="en-US" b="1" dirty="0"/>
          </a:p>
        </p:txBody>
      </p:sp>
      <p:sp>
        <p:nvSpPr>
          <p:cNvPr id="22" name="Rounded Rectangle 21"/>
          <p:cNvSpPr/>
          <p:nvPr/>
        </p:nvSpPr>
        <p:spPr>
          <a:xfrm>
            <a:off x="533400" y="4800600"/>
            <a:ext cx="3276600" cy="533400"/>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solidFill>
                  <a:schemeClr val="bg1"/>
                </a:solidFill>
              </a:rPr>
              <a:t>What happened in early  1983?</a:t>
            </a:r>
            <a:endParaRPr lang="en-US" dirty="0">
              <a:solidFill>
                <a:schemeClr val="bg1"/>
              </a:solidFill>
            </a:endParaRPr>
          </a:p>
        </p:txBody>
      </p:sp>
      <p:sp>
        <p:nvSpPr>
          <p:cNvPr id="16" name="TextBox 15"/>
          <p:cNvSpPr txBox="1"/>
          <p:nvPr/>
        </p:nvSpPr>
        <p:spPr>
          <a:xfrm>
            <a:off x="1419789" y="1524000"/>
            <a:ext cx="6306983" cy="523220"/>
          </a:xfrm>
          <a:prstGeom prst="rect">
            <a:avLst/>
          </a:prstGeom>
          <a:noFill/>
        </p:spPr>
        <p:txBody>
          <a:bodyPr wrap="none" rtlCol="0">
            <a:spAutoFit/>
          </a:bodyPr>
          <a:lstStyle/>
          <a:p>
            <a:r>
              <a:rPr lang="en-US" sz="2800" dirty="0" smtClean="0"/>
              <a:t>Your graph should look something like…….</a:t>
            </a:r>
            <a:endParaRPr lang="en-US" sz="2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1"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0" grpId="0" animBg="1"/>
      <p:bldP spid="26" grpId="0" animBg="1"/>
      <p:bldP spid="15" grpId="0" animBg="1"/>
      <p:bldP spid="15"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152400" y="1150203"/>
            <a:ext cx="8763000" cy="830997"/>
          </a:xfrm>
          <a:prstGeom prst="rect">
            <a:avLst/>
          </a:prstGeom>
          <a:noFill/>
        </p:spPr>
        <p:txBody>
          <a:bodyPr wrap="square" rtlCol="0">
            <a:spAutoFit/>
          </a:bodyPr>
          <a:lstStyle/>
          <a:p>
            <a:endParaRPr lang="en-US" sz="2400" dirty="0" smtClean="0"/>
          </a:p>
          <a:p>
            <a:endParaRPr lang="en-US" sz="2400" b="1" dirty="0"/>
          </a:p>
        </p:txBody>
      </p:sp>
      <p:sp>
        <p:nvSpPr>
          <p:cNvPr id="7" name="TextBox 6"/>
          <p:cNvSpPr txBox="1"/>
          <p:nvPr/>
        </p:nvSpPr>
        <p:spPr>
          <a:xfrm>
            <a:off x="0" y="1219200"/>
            <a:ext cx="8763000" cy="830997"/>
          </a:xfrm>
          <a:prstGeom prst="rect">
            <a:avLst/>
          </a:prstGeom>
          <a:noFill/>
        </p:spPr>
        <p:txBody>
          <a:bodyPr wrap="square" rtlCol="0">
            <a:spAutoFit/>
          </a:bodyPr>
          <a:lstStyle/>
          <a:p>
            <a:endParaRPr lang="en-US" sz="2400" dirty="0" smtClean="0"/>
          </a:p>
          <a:p>
            <a:endParaRPr lang="en-US" sz="2400" b="1" dirty="0"/>
          </a:p>
        </p:txBody>
      </p:sp>
      <p:sp>
        <p:nvSpPr>
          <p:cNvPr id="10" name="TextBox 9"/>
          <p:cNvSpPr txBox="1"/>
          <p:nvPr/>
        </p:nvSpPr>
        <p:spPr>
          <a:xfrm>
            <a:off x="676633" y="106180"/>
            <a:ext cx="8112285" cy="646331"/>
          </a:xfrm>
          <a:prstGeom prst="rect">
            <a:avLst/>
          </a:prstGeom>
          <a:noFill/>
        </p:spPr>
        <p:txBody>
          <a:bodyPr wrap="none" rtlCol="0">
            <a:spAutoFit/>
          </a:bodyPr>
          <a:lstStyle/>
          <a:p>
            <a:r>
              <a:rPr lang="en-US" sz="3200" b="1" dirty="0" smtClean="0"/>
              <a:t>Case Study Activity with REAL DATA:  </a:t>
            </a:r>
            <a:r>
              <a:rPr lang="en-US" sz="3600" b="1" dirty="0" smtClean="0">
                <a:solidFill>
                  <a:srgbClr val="C00000"/>
                </a:solidFill>
                <a:effectLst>
                  <a:outerShdw blurRad="38100" dist="38100" dir="2700000" algn="tl">
                    <a:srgbClr val="000000">
                      <a:alpha val="43137"/>
                    </a:srgbClr>
                  </a:outerShdw>
                </a:effectLst>
              </a:rPr>
              <a:t>RESULTS</a:t>
            </a:r>
            <a:endParaRPr lang="en-US" sz="3600" b="1" dirty="0">
              <a:solidFill>
                <a:srgbClr val="C00000"/>
              </a:solidFill>
              <a:effectLst>
                <a:outerShdw blurRad="38100" dist="38100" dir="2700000" algn="tl">
                  <a:srgbClr val="000000">
                    <a:alpha val="43137"/>
                  </a:srgbClr>
                </a:outerShdw>
              </a:effectLst>
            </a:endParaRPr>
          </a:p>
        </p:txBody>
      </p:sp>
      <p:pic>
        <p:nvPicPr>
          <p:cNvPr id="18" name="Picture 3" descr="C:\Documents and Settings\Administrator\My Documents\Bighorn sheep\Conservation Strategy\Final Maps\4712_Distribution.jpg"/>
          <p:cNvPicPr>
            <a:picLocks noChangeAspect="1" noChangeArrowheads="1"/>
          </p:cNvPicPr>
          <p:nvPr/>
        </p:nvPicPr>
        <p:blipFill>
          <a:blip r:embed="rId3" cstate="print">
            <a:clrChange>
              <a:clrFrom>
                <a:srgbClr val="FFFFFF"/>
              </a:clrFrom>
              <a:clrTo>
                <a:srgbClr val="FFFFFF">
                  <a:alpha val="0"/>
                </a:srgbClr>
              </a:clrTo>
            </a:clrChange>
          </a:blip>
          <a:srcRect t="6637" b="8108"/>
          <a:stretch>
            <a:fillRect/>
          </a:stretch>
        </p:blipFill>
        <p:spPr bwMode="auto">
          <a:xfrm>
            <a:off x="761999" y="2436504"/>
            <a:ext cx="7848601" cy="4421496"/>
          </a:xfrm>
          <a:prstGeom prst="rect">
            <a:avLst/>
          </a:prstGeom>
          <a:noFill/>
          <a:ln w="9525">
            <a:noFill/>
            <a:miter lim="800000"/>
            <a:headEnd/>
            <a:tailEnd/>
          </a:ln>
        </p:spPr>
      </p:pic>
      <p:sp>
        <p:nvSpPr>
          <p:cNvPr id="8" name="TextBox 7"/>
          <p:cNvSpPr txBox="1"/>
          <p:nvPr/>
        </p:nvSpPr>
        <p:spPr>
          <a:xfrm>
            <a:off x="1079890" y="914400"/>
            <a:ext cx="6969600" cy="523220"/>
          </a:xfrm>
          <a:prstGeom prst="rect">
            <a:avLst/>
          </a:prstGeom>
          <a:noFill/>
        </p:spPr>
        <p:txBody>
          <a:bodyPr wrap="none" rtlCol="0">
            <a:spAutoFit/>
          </a:bodyPr>
          <a:lstStyle/>
          <a:p>
            <a:r>
              <a:rPr lang="en-US" sz="2800" dirty="0" smtClean="0">
                <a:solidFill>
                  <a:srgbClr val="FFFF00"/>
                </a:solidFill>
              </a:rPr>
              <a:t>GROUP 1:  Thompson Falls bighorn sheep herd</a:t>
            </a:r>
            <a:endParaRPr lang="en-US" sz="2800" dirty="0">
              <a:solidFill>
                <a:srgbClr val="FFFF00"/>
              </a:solidFill>
            </a:endParaRPr>
          </a:p>
        </p:txBody>
      </p:sp>
      <p:sp>
        <p:nvSpPr>
          <p:cNvPr id="9" name="TextBox 8"/>
          <p:cNvSpPr txBox="1"/>
          <p:nvPr/>
        </p:nvSpPr>
        <p:spPr>
          <a:xfrm>
            <a:off x="381000" y="1524000"/>
            <a:ext cx="8309904" cy="523220"/>
          </a:xfrm>
          <a:prstGeom prst="rect">
            <a:avLst/>
          </a:prstGeom>
          <a:noFill/>
        </p:spPr>
        <p:txBody>
          <a:bodyPr wrap="none" rtlCol="0">
            <a:spAutoFit/>
          </a:bodyPr>
          <a:lstStyle/>
          <a:p>
            <a:r>
              <a:rPr lang="en-US" sz="2800" dirty="0" smtClean="0"/>
              <a:t>Your  POPULATION graph should look something like…….</a:t>
            </a:r>
            <a:endParaRPr lang="en-US" sz="2800" dirty="0"/>
          </a:p>
        </p:txBody>
      </p:sp>
      <p:sp>
        <p:nvSpPr>
          <p:cNvPr id="20" name="Oval 19"/>
          <p:cNvSpPr/>
          <p:nvPr/>
        </p:nvSpPr>
        <p:spPr>
          <a:xfrm>
            <a:off x="1524000" y="3657600"/>
            <a:ext cx="381000" cy="381000"/>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152400" y="1150203"/>
            <a:ext cx="8763000" cy="830997"/>
          </a:xfrm>
          <a:prstGeom prst="rect">
            <a:avLst/>
          </a:prstGeom>
          <a:noFill/>
        </p:spPr>
        <p:txBody>
          <a:bodyPr wrap="square" rtlCol="0">
            <a:spAutoFit/>
          </a:bodyPr>
          <a:lstStyle/>
          <a:p>
            <a:endParaRPr lang="en-US" sz="2400" dirty="0" smtClean="0"/>
          </a:p>
          <a:p>
            <a:endParaRPr lang="en-US" sz="2400" b="1" dirty="0"/>
          </a:p>
        </p:txBody>
      </p:sp>
      <p:sp>
        <p:nvSpPr>
          <p:cNvPr id="7" name="TextBox 6"/>
          <p:cNvSpPr txBox="1"/>
          <p:nvPr/>
        </p:nvSpPr>
        <p:spPr>
          <a:xfrm>
            <a:off x="304800" y="1302603"/>
            <a:ext cx="8763000" cy="830997"/>
          </a:xfrm>
          <a:prstGeom prst="rect">
            <a:avLst/>
          </a:prstGeom>
          <a:noFill/>
        </p:spPr>
        <p:txBody>
          <a:bodyPr wrap="square" rtlCol="0">
            <a:spAutoFit/>
          </a:bodyPr>
          <a:lstStyle/>
          <a:p>
            <a:endParaRPr lang="en-US" sz="2400" dirty="0" smtClean="0"/>
          </a:p>
          <a:p>
            <a:endParaRPr lang="en-US" sz="2400" b="1" dirty="0"/>
          </a:p>
        </p:txBody>
      </p:sp>
      <p:sp>
        <p:nvSpPr>
          <p:cNvPr id="10" name="TextBox 9"/>
          <p:cNvSpPr txBox="1"/>
          <p:nvPr/>
        </p:nvSpPr>
        <p:spPr>
          <a:xfrm>
            <a:off x="676633" y="106180"/>
            <a:ext cx="8112285" cy="646331"/>
          </a:xfrm>
          <a:prstGeom prst="rect">
            <a:avLst/>
          </a:prstGeom>
          <a:noFill/>
        </p:spPr>
        <p:txBody>
          <a:bodyPr wrap="none" rtlCol="0">
            <a:spAutoFit/>
          </a:bodyPr>
          <a:lstStyle/>
          <a:p>
            <a:r>
              <a:rPr lang="en-US" sz="3200" b="1" dirty="0" smtClean="0"/>
              <a:t>Case Study Activity with REAL DATA:  </a:t>
            </a:r>
            <a:r>
              <a:rPr lang="en-US" sz="3600" b="1" dirty="0" smtClean="0">
                <a:solidFill>
                  <a:srgbClr val="C00000"/>
                </a:solidFill>
                <a:effectLst>
                  <a:outerShdw blurRad="38100" dist="38100" dir="2700000" algn="tl">
                    <a:srgbClr val="000000">
                      <a:alpha val="43137"/>
                    </a:srgbClr>
                  </a:outerShdw>
                </a:effectLst>
              </a:rPr>
              <a:t>RESULTS</a:t>
            </a:r>
            <a:endParaRPr lang="en-US" sz="3600" b="1" dirty="0">
              <a:solidFill>
                <a:srgbClr val="C00000"/>
              </a:solidFill>
              <a:effectLst>
                <a:outerShdw blurRad="38100" dist="38100" dir="2700000" algn="tl">
                  <a:srgbClr val="000000">
                    <a:alpha val="43137"/>
                  </a:srgbClr>
                </a:outerShdw>
              </a:effectLst>
            </a:endParaRPr>
          </a:p>
        </p:txBody>
      </p:sp>
      <p:sp>
        <p:nvSpPr>
          <p:cNvPr id="9" name="TextBox 8"/>
          <p:cNvSpPr txBox="1"/>
          <p:nvPr/>
        </p:nvSpPr>
        <p:spPr>
          <a:xfrm>
            <a:off x="872840" y="1457980"/>
            <a:ext cx="7411388" cy="523220"/>
          </a:xfrm>
          <a:prstGeom prst="rect">
            <a:avLst/>
          </a:prstGeom>
          <a:noFill/>
        </p:spPr>
        <p:txBody>
          <a:bodyPr wrap="none" rtlCol="0">
            <a:spAutoFit/>
          </a:bodyPr>
          <a:lstStyle/>
          <a:p>
            <a:r>
              <a:rPr lang="en-US" sz="2800" dirty="0" smtClean="0">
                <a:solidFill>
                  <a:schemeClr val="accent3">
                    <a:lumMod val="60000"/>
                    <a:lumOff val="40000"/>
                  </a:schemeClr>
                </a:solidFill>
                <a:effectLst>
                  <a:outerShdw blurRad="38100" dist="38100" dir="2700000" algn="tl">
                    <a:srgbClr val="000000">
                      <a:alpha val="43137"/>
                    </a:srgbClr>
                  </a:outerShdw>
                </a:effectLst>
              </a:rPr>
              <a:t>What factors affect the conservation of this herd?</a:t>
            </a:r>
            <a:endParaRPr lang="en-US" sz="2800" dirty="0">
              <a:solidFill>
                <a:schemeClr val="accent3">
                  <a:lumMod val="60000"/>
                  <a:lumOff val="40000"/>
                </a:schemeClr>
              </a:solidFill>
              <a:effectLst>
                <a:outerShdw blurRad="38100" dist="38100" dir="2700000" algn="tl">
                  <a:srgbClr val="000000">
                    <a:alpha val="43137"/>
                  </a:srgbClr>
                </a:outerShdw>
              </a:effectLst>
            </a:endParaRPr>
          </a:p>
        </p:txBody>
      </p:sp>
      <p:sp>
        <p:nvSpPr>
          <p:cNvPr id="11" name="TextBox 10"/>
          <p:cNvSpPr txBox="1"/>
          <p:nvPr/>
        </p:nvSpPr>
        <p:spPr>
          <a:xfrm>
            <a:off x="535786" y="914400"/>
            <a:ext cx="8151014" cy="523220"/>
          </a:xfrm>
          <a:prstGeom prst="rect">
            <a:avLst/>
          </a:prstGeom>
          <a:noFill/>
        </p:spPr>
        <p:txBody>
          <a:bodyPr wrap="none" rtlCol="0">
            <a:spAutoFit/>
          </a:bodyPr>
          <a:lstStyle/>
          <a:p>
            <a:r>
              <a:rPr lang="en-US" sz="2800" dirty="0" smtClean="0">
                <a:solidFill>
                  <a:srgbClr val="FFFF00"/>
                </a:solidFill>
              </a:rPr>
              <a:t>GROUP 5:  Southern Rocky Mountain Front sheep herd</a:t>
            </a:r>
            <a:endParaRPr lang="en-US" sz="2800" dirty="0">
              <a:solidFill>
                <a:srgbClr val="FFFF00"/>
              </a:solidFill>
            </a:endParaRPr>
          </a:p>
        </p:txBody>
      </p:sp>
      <p:sp>
        <p:nvSpPr>
          <p:cNvPr id="17" name="TextBox 16"/>
          <p:cNvSpPr txBox="1"/>
          <p:nvPr/>
        </p:nvSpPr>
        <p:spPr>
          <a:xfrm>
            <a:off x="1049440" y="2286000"/>
            <a:ext cx="1998560" cy="707886"/>
          </a:xfrm>
          <a:prstGeom prst="rect">
            <a:avLst/>
          </a:prstGeom>
          <a:noFill/>
        </p:spPr>
        <p:txBody>
          <a:bodyPr wrap="none" rtlCol="0">
            <a:spAutoFit/>
          </a:bodyPr>
          <a:lstStyle/>
          <a:p>
            <a:r>
              <a:rPr lang="en-US" sz="2000" dirty="0" smtClean="0">
                <a:solidFill>
                  <a:srgbClr val="FFFF00"/>
                </a:solidFill>
                <a:effectLst>
                  <a:outerShdw blurRad="38100" dist="38100" dir="2700000" algn="tl">
                    <a:srgbClr val="000000">
                      <a:alpha val="43137"/>
                    </a:srgbClr>
                  </a:outerShdw>
                </a:effectLst>
              </a:rPr>
              <a:t>Maintaining high </a:t>
            </a:r>
          </a:p>
          <a:p>
            <a:r>
              <a:rPr lang="en-US" sz="2000" dirty="0" smtClean="0">
                <a:solidFill>
                  <a:srgbClr val="FFFF00"/>
                </a:solidFill>
                <a:effectLst>
                  <a:outerShdw blurRad="38100" dist="38100" dir="2700000" algn="tl">
                    <a:srgbClr val="000000">
                      <a:alpha val="43137"/>
                    </a:srgbClr>
                  </a:outerShdw>
                </a:effectLst>
              </a:rPr>
              <a:t>quality habitat</a:t>
            </a:r>
          </a:p>
        </p:txBody>
      </p:sp>
      <p:pic>
        <p:nvPicPr>
          <p:cNvPr id="19" name="Picture 2" descr="E:\OLD Townsend Hard Drive6-08\Photos\BLM\MVC-003F.JPG"/>
          <p:cNvPicPr>
            <a:picLocks noChangeAspect="1" noChangeArrowheads="1"/>
          </p:cNvPicPr>
          <p:nvPr/>
        </p:nvPicPr>
        <p:blipFill>
          <a:blip r:embed="rId3" cstate="print"/>
          <a:srcRect l="8291" t="1852" r="13776" b="1852"/>
          <a:stretch>
            <a:fillRect/>
          </a:stretch>
        </p:blipFill>
        <p:spPr>
          <a:xfrm>
            <a:off x="304800" y="2971800"/>
            <a:ext cx="3289040" cy="3048000"/>
          </a:xfrm>
          <a:prstGeom prst="rect">
            <a:avLst/>
          </a:prstGeom>
          <a:noFill/>
        </p:spPr>
      </p:pic>
      <p:sp>
        <p:nvSpPr>
          <p:cNvPr id="20" name="Rounded Rectangle 19"/>
          <p:cNvSpPr/>
          <p:nvPr/>
        </p:nvSpPr>
        <p:spPr>
          <a:xfrm>
            <a:off x="152400" y="2286000"/>
            <a:ext cx="3581400" cy="4114800"/>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20"/>
          <p:cNvSpPr/>
          <p:nvPr/>
        </p:nvSpPr>
        <p:spPr>
          <a:xfrm rot="20314124">
            <a:off x="3013251" y="784411"/>
            <a:ext cx="2767261" cy="750544"/>
          </a:xfrm>
          <a:prstGeom prst="roundRect">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Let’s look at this one first</a:t>
            </a:r>
            <a:endParaRPr lang="en-US" dirty="0"/>
          </a:p>
        </p:txBody>
      </p:sp>
      <p:sp>
        <p:nvSpPr>
          <p:cNvPr id="22" name="Bent Arrow 21"/>
          <p:cNvSpPr/>
          <p:nvPr/>
        </p:nvSpPr>
        <p:spPr>
          <a:xfrm rot="17318073" flipH="1">
            <a:off x="2046755" y="1276876"/>
            <a:ext cx="990600" cy="762000"/>
          </a:xfrm>
          <a:prstGeom prst="bentArrow">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23" name="Picture 22" descr="shutterstock_101024194.jpg"/>
          <p:cNvPicPr>
            <a:picLocks noChangeAspect="1"/>
          </p:cNvPicPr>
          <p:nvPr/>
        </p:nvPicPr>
        <p:blipFill>
          <a:blip r:embed="rId4" cstate="print"/>
          <a:srcRect l="52309"/>
          <a:stretch>
            <a:fillRect/>
          </a:stretch>
        </p:blipFill>
        <p:spPr>
          <a:xfrm>
            <a:off x="3942709" y="2985655"/>
            <a:ext cx="2167146" cy="3018080"/>
          </a:xfrm>
          <a:prstGeom prst="rect">
            <a:avLst/>
          </a:prstGeom>
        </p:spPr>
      </p:pic>
      <p:sp>
        <p:nvSpPr>
          <p:cNvPr id="24" name="TextBox 23"/>
          <p:cNvSpPr txBox="1"/>
          <p:nvPr/>
        </p:nvSpPr>
        <p:spPr>
          <a:xfrm>
            <a:off x="3657600" y="2277769"/>
            <a:ext cx="3124200" cy="707886"/>
          </a:xfrm>
          <a:prstGeom prst="rect">
            <a:avLst/>
          </a:prstGeom>
          <a:noFill/>
        </p:spPr>
        <p:txBody>
          <a:bodyPr wrap="square" rtlCol="0">
            <a:spAutoFit/>
          </a:bodyPr>
          <a:lstStyle/>
          <a:p>
            <a:r>
              <a:rPr lang="en-US" sz="2000" dirty="0" smtClean="0">
                <a:solidFill>
                  <a:srgbClr val="FFFF00"/>
                </a:solidFill>
                <a:effectLst>
                  <a:outerShdw blurRad="38100" dist="38100" dir="2700000" algn="tl">
                    <a:srgbClr val="000000">
                      <a:alpha val="43137"/>
                    </a:srgbClr>
                  </a:outerShdw>
                </a:effectLst>
              </a:rPr>
              <a:t>Disease transmission from domestic sheep and goats</a:t>
            </a:r>
            <a:endParaRPr lang="en-US" sz="2000" dirty="0">
              <a:solidFill>
                <a:srgbClr val="FFFF00"/>
              </a:solidFill>
              <a:effectLst>
                <a:outerShdw blurRad="38100" dist="38100" dir="2700000" algn="tl">
                  <a:srgbClr val="000000">
                    <a:alpha val="43137"/>
                  </a:srgbClr>
                </a:outerShdw>
              </a:effectLst>
            </a:endParaRPr>
          </a:p>
        </p:txBody>
      </p:sp>
      <p:pic>
        <p:nvPicPr>
          <p:cNvPr id="25" name="Picture 24" descr="shutterstock_109339274.jpg"/>
          <p:cNvPicPr>
            <a:picLocks noChangeAspect="1"/>
          </p:cNvPicPr>
          <p:nvPr/>
        </p:nvPicPr>
        <p:blipFill>
          <a:blip r:embed="rId5" cstate="print"/>
          <a:srcRect l="-2778" r="10859" b="4498"/>
          <a:stretch>
            <a:fillRect/>
          </a:stretch>
        </p:blipFill>
        <p:spPr>
          <a:xfrm>
            <a:off x="7772400" y="2971800"/>
            <a:ext cx="1066800" cy="838200"/>
          </a:xfrm>
          <a:prstGeom prst="rect">
            <a:avLst/>
          </a:prstGeom>
        </p:spPr>
      </p:pic>
      <p:pic>
        <p:nvPicPr>
          <p:cNvPr id="26" name="Picture 25" descr="shutterstock_106795754.jpg"/>
          <p:cNvPicPr>
            <a:picLocks noChangeAspect="1"/>
          </p:cNvPicPr>
          <p:nvPr/>
        </p:nvPicPr>
        <p:blipFill>
          <a:blip r:embed="rId6" cstate="print"/>
          <a:srcRect l="13210" t="3088" r="16865" b="16615"/>
          <a:stretch>
            <a:fillRect/>
          </a:stretch>
        </p:blipFill>
        <p:spPr>
          <a:xfrm>
            <a:off x="6599875" y="2971800"/>
            <a:ext cx="1094914" cy="838200"/>
          </a:xfrm>
          <a:prstGeom prst="rect">
            <a:avLst/>
          </a:prstGeom>
        </p:spPr>
      </p:pic>
      <p:pic>
        <p:nvPicPr>
          <p:cNvPr id="27" name="Picture 26" descr="shutterstock_111155759.jpg"/>
          <p:cNvPicPr>
            <a:picLocks noChangeAspect="1"/>
          </p:cNvPicPr>
          <p:nvPr/>
        </p:nvPicPr>
        <p:blipFill>
          <a:blip r:embed="rId7" cstate="print"/>
          <a:srcRect l="10872" t="3224" r="7036" b="-1009"/>
          <a:stretch>
            <a:fillRect/>
          </a:stretch>
        </p:blipFill>
        <p:spPr>
          <a:xfrm>
            <a:off x="6553200" y="4038600"/>
            <a:ext cx="1143000" cy="990600"/>
          </a:xfrm>
          <a:prstGeom prst="rect">
            <a:avLst/>
          </a:prstGeom>
        </p:spPr>
      </p:pic>
      <p:pic>
        <p:nvPicPr>
          <p:cNvPr id="29" name="Picture 28" descr="shutterstock_100038647.jpg"/>
          <p:cNvPicPr>
            <a:picLocks noChangeAspect="1"/>
          </p:cNvPicPr>
          <p:nvPr/>
        </p:nvPicPr>
        <p:blipFill>
          <a:blip r:embed="rId8" cstate="print"/>
          <a:srcRect l="5688" r="957" b="6452"/>
          <a:stretch>
            <a:fillRect/>
          </a:stretch>
        </p:blipFill>
        <p:spPr>
          <a:xfrm>
            <a:off x="7848600" y="4038600"/>
            <a:ext cx="990600" cy="990600"/>
          </a:xfrm>
          <a:prstGeom prst="rect">
            <a:avLst/>
          </a:prstGeom>
        </p:spPr>
      </p:pic>
      <p:sp>
        <p:nvSpPr>
          <p:cNvPr id="31" name="TextBox 30"/>
          <p:cNvSpPr txBox="1"/>
          <p:nvPr/>
        </p:nvSpPr>
        <p:spPr>
          <a:xfrm>
            <a:off x="7146431" y="2419290"/>
            <a:ext cx="1311769" cy="400110"/>
          </a:xfrm>
          <a:prstGeom prst="rect">
            <a:avLst/>
          </a:prstGeom>
          <a:noFill/>
        </p:spPr>
        <p:txBody>
          <a:bodyPr wrap="none" rtlCol="0">
            <a:spAutoFit/>
          </a:bodyPr>
          <a:lstStyle/>
          <a:p>
            <a:r>
              <a:rPr lang="en-US" sz="2000" dirty="0" smtClean="0">
                <a:solidFill>
                  <a:srgbClr val="FFFF00"/>
                </a:solidFill>
                <a:effectLst>
                  <a:outerShdw blurRad="38100" dist="38100" dir="2700000" algn="tl">
                    <a:srgbClr val="000000">
                      <a:alpha val="43137"/>
                    </a:srgbClr>
                  </a:outerShdw>
                </a:effectLst>
              </a:rPr>
              <a:t>Predators?</a:t>
            </a:r>
          </a:p>
        </p:txBody>
      </p:sp>
      <p:pic>
        <p:nvPicPr>
          <p:cNvPr id="32" name="Picture 31" descr="shutterstock_85484059.jpg"/>
          <p:cNvPicPr>
            <a:picLocks noChangeAspect="1"/>
          </p:cNvPicPr>
          <p:nvPr/>
        </p:nvPicPr>
        <p:blipFill>
          <a:blip r:embed="rId9" cstate="print"/>
          <a:srcRect l="38333" t="18742" r="20000" b="33691"/>
          <a:stretch>
            <a:fillRect/>
          </a:stretch>
        </p:blipFill>
        <p:spPr>
          <a:xfrm>
            <a:off x="7848600" y="5181600"/>
            <a:ext cx="1017815" cy="838200"/>
          </a:xfrm>
          <a:prstGeom prst="rect">
            <a:avLst/>
          </a:prstGeom>
        </p:spPr>
      </p:pic>
      <p:pic>
        <p:nvPicPr>
          <p:cNvPr id="33" name="Picture 32" descr="shutterstock_123205321.jpg"/>
          <p:cNvPicPr>
            <a:picLocks noChangeAspect="1"/>
          </p:cNvPicPr>
          <p:nvPr/>
        </p:nvPicPr>
        <p:blipFill>
          <a:blip r:embed="rId10" cstate="print"/>
          <a:srcRect l="41624" t="41600" r="34329" b="30765"/>
          <a:stretch>
            <a:fillRect/>
          </a:stretch>
        </p:blipFill>
        <p:spPr>
          <a:xfrm>
            <a:off x="6553200" y="5188530"/>
            <a:ext cx="1096108" cy="838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0" grpId="0" animBg="1"/>
      <p:bldP spid="21" grpId="0" animBg="1"/>
      <p:bldP spid="22" grpId="0" animBg="1"/>
      <p:bldP spid="24" grpId="0"/>
      <p:bldP spid="3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152400" y="1150203"/>
            <a:ext cx="8763000" cy="830997"/>
          </a:xfrm>
          <a:prstGeom prst="rect">
            <a:avLst/>
          </a:prstGeom>
          <a:noFill/>
        </p:spPr>
        <p:txBody>
          <a:bodyPr wrap="square" rtlCol="0">
            <a:spAutoFit/>
          </a:bodyPr>
          <a:lstStyle/>
          <a:p>
            <a:endParaRPr lang="en-US" sz="2400" dirty="0" smtClean="0"/>
          </a:p>
          <a:p>
            <a:endParaRPr lang="en-US" sz="2400" b="1" dirty="0"/>
          </a:p>
        </p:txBody>
      </p:sp>
      <p:sp>
        <p:nvSpPr>
          <p:cNvPr id="7" name="TextBox 6"/>
          <p:cNvSpPr txBox="1"/>
          <p:nvPr/>
        </p:nvSpPr>
        <p:spPr>
          <a:xfrm>
            <a:off x="304800" y="1302603"/>
            <a:ext cx="8763000" cy="830997"/>
          </a:xfrm>
          <a:prstGeom prst="rect">
            <a:avLst/>
          </a:prstGeom>
          <a:noFill/>
        </p:spPr>
        <p:txBody>
          <a:bodyPr wrap="square" rtlCol="0">
            <a:spAutoFit/>
          </a:bodyPr>
          <a:lstStyle/>
          <a:p>
            <a:endParaRPr lang="en-US" sz="2400" dirty="0" smtClean="0"/>
          </a:p>
          <a:p>
            <a:endParaRPr lang="en-US" sz="2400" b="1" dirty="0"/>
          </a:p>
        </p:txBody>
      </p:sp>
      <p:sp>
        <p:nvSpPr>
          <p:cNvPr id="10" name="TextBox 9"/>
          <p:cNvSpPr txBox="1"/>
          <p:nvPr/>
        </p:nvSpPr>
        <p:spPr>
          <a:xfrm>
            <a:off x="676633" y="106180"/>
            <a:ext cx="8112285" cy="646331"/>
          </a:xfrm>
          <a:prstGeom prst="rect">
            <a:avLst/>
          </a:prstGeom>
          <a:noFill/>
        </p:spPr>
        <p:txBody>
          <a:bodyPr wrap="none" rtlCol="0">
            <a:spAutoFit/>
          </a:bodyPr>
          <a:lstStyle/>
          <a:p>
            <a:r>
              <a:rPr lang="en-US" sz="3200" b="1" dirty="0" smtClean="0"/>
              <a:t>Case Study Activity with REAL DATA:  </a:t>
            </a:r>
            <a:r>
              <a:rPr lang="en-US" sz="3600" b="1" dirty="0" smtClean="0">
                <a:solidFill>
                  <a:srgbClr val="C00000"/>
                </a:solidFill>
                <a:effectLst>
                  <a:outerShdw blurRad="38100" dist="38100" dir="2700000" algn="tl">
                    <a:srgbClr val="000000">
                      <a:alpha val="43137"/>
                    </a:srgbClr>
                  </a:outerShdw>
                </a:effectLst>
              </a:rPr>
              <a:t>RESULTS</a:t>
            </a:r>
            <a:endParaRPr lang="en-US" sz="3600" b="1" dirty="0">
              <a:solidFill>
                <a:srgbClr val="C00000"/>
              </a:solidFill>
              <a:effectLst>
                <a:outerShdw blurRad="38100" dist="38100" dir="2700000" algn="tl">
                  <a:srgbClr val="000000">
                    <a:alpha val="43137"/>
                  </a:srgbClr>
                </a:outerShdw>
              </a:effectLst>
            </a:endParaRPr>
          </a:p>
        </p:txBody>
      </p:sp>
      <p:sp>
        <p:nvSpPr>
          <p:cNvPr id="9" name="TextBox 8"/>
          <p:cNvSpPr txBox="1"/>
          <p:nvPr/>
        </p:nvSpPr>
        <p:spPr>
          <a:xfrm>
            <a:off x="872840" y="1457980"/>
            <a:ext cx="7411388" cy="523220"/>
          </a:xfrm>
          <a:prstGeom prst="rect">
            <a:avLst/>
          </a:prstGeom>
          <a:noFill/>
        </p:spPr>
        <p:txBody>
          <a:bodyPr wrap="none" rtlCol="0">
            <a:spAutoFit/>
          </a:bodyPr>
          <a:lstStyle/>
          <a:p>
            <a:r>
              <a:rPr lang="en-US" sz="2800" dirty="0" smtClean="0">
                <a:solidFill>
                  <a:schemeClr val="accent3">
                    <a:lumMod val="60000"/>
                    <a:lumOff val="40000"/>
                  </a:schemeClr>
                </a:solidFill>
                <a:effectLst>
                  <a:outerShdw blurRad="38100" dist="38100" dir="2700000" algn="tl">
                    <a:srgbClr val="000000">
                      <a:alpha val="43137"/>
                    </a:srgbClr>
                  </a:outerShdw>
                </a:effectLst>
              </a:rPr>
              <a:t>What factors affect the conservation of this herd?</a:t>
            </a:r>
            <a:endParaRPr lang="en-US" sz="2800" dirty="0">
              <a:solidFill>
                <a:schemeClr val="accent3">
                  <a:lumMod val="60000"/>
                  <a:lumOff val="40000"/>
                </a:schemeClr>
              </a:solidFill>
              <a:effectLst>
                <a:outerShdw blurRad="38100" dist="38100" dir="2700000" algn="tl">
                  <a:srgbClr val="000000">
                    <a:alpha val="43137"/>
                  </a:srgbClr>
                </a:outerShdw>
              </a:effectLst>
            </a:endParaRPr>
          </a:p>
        </p:txBody>
      </p:sp>
      <p:sp>
        <p:nvSpPr>
          <p:cNvPr id="11" name="TextBox 10"/>
          <p:cNvSpPr txBox="1"/>
          <p:nvPr/>
        </p:nvSpPr>
        <p:spPr>
          <a:xfrm>
            <a:off x="535786" y="914400"/>
            <a:ext cx="8151014" cy="523220"/>
          </a:xfrm>
          <a:prstGeom prst="rect">
            <a:avLst/>
          </a:prstGeom>
          <a:noFill/>
        </p:spPr>
        <p:txBody>
          <a:bodyPr wrap="none" rtlCol="0">
            <a:spAutoFit/>
          </a:bodyPr>
          <a:lstStyle/>
          <a:p>
            <a:r>
              <a:rPr lang="en-US" sz="2800" dirty="0" smtClean="0">
                <a:solidFill>
                  <a:srgbClr val="FFFF00"/>
                </a:solidFill>
              </a:rPr>
              <a:t>GROUP 5:  Southern Rocky Mountain Front sheep herd</a:t>
            </a:r>
            <a:endParaRPr lang="en-US" sz="2800" dirty="0">
              <a:solidFill>
                <a:srgbClr val="FFFF00"/>
              </a:solidFill>
            </a:endParaRPr>
          </a:p>
        </p:txBody>
      </p:sp>
      <p:sp>
        <p:nvSpPr>
          <p:cNvPr id="17" name="TextBox 16"/>
          <p:cNvSpPr txBox="1"/>
          <p:nvPr/>
        </p:nvSpPr>
        <p:spPr>
          <a:xfrm>
            <a:off x="1049440" y="2286000"/>
            <a:ext cx="1998560" cy="707886"/>
          </a:xfrm>
          <a:prstGeom prst="rect">
            <a:avLst/>
          </a:prstGeom>
          <a:noFill/>
        </p:spPr>
        <p:txBody>
          <a:bodyPr wrap="none" rtlCol="0">
            <a:spAutoFit/>
          </a:bodyPr>
          <a:lstStyle/>
          <a:p>
            <a:r>
              <a:rPr lang="en-US" sz="2000" dirty="0" smtClean="0">
                <a:solidFill>
                  <a:srgbClr val="FFFF00"/>
                </a:solidFill>
                <a:effectLst>
                  <a:outerShdw blurRad="38100" dist="38100" dir="2700000" algn="tl">
                    <a:srgbClr val="000000">
                      <a:alpha val="43137"/>
                    </a:srgbClr>
                  </a:outerShdw>
                </a:effectLst>
              </a:rPr>
              <a:t>Maintaining high </a:t>
            </a:r>
          </a:p>
          <a:p>
            <a:r>
              <a:rPr lang="en-US" sz="2000" dirty="0" smtClean="0">
                <a:solidFill>
                  <a:srgbClr val="FFFF00"/>
                </a:solidFill>
                <a:effectLst>
                  <a:outerShdw blurRad="38100" dist="38100" dir="2700000" algn="tl">
                    <a:srgbClr val="000000">
                      <a:alpha val="43137"/>
                    </a:srgbClr>
                  </a:outerShdw>
                </a:effectLst>
              </a:rPr>
              <a:t>quality habitat</a:t>
            </a:r>
          </a:p>
        </p:txBody>
      </p:sp>
      <p:pic>
        <p:nvPicPr>
          <p:cNvPr id="19" name="Picture 2" descr="E:\OLD Townsend Hard Drive6-08\Photos\BLM\MVC-003F.JPG"/>
          <p:cNvPicPr>
            <a:picLocks noChangeAspect="1" noChangeArrowheads="1"/>
          </p:cNvPicPr>
          <p:nvPr/>
        </p:nvPicPr>
        <p:blipFill>
          <a:blip r:embed="rId3" cstate="print"/>
          <a:srcRect l="8291" t="1852" r="13776" b="1852"/>
          <a:stretch>
            <a:fillRect/>
          </a:stretch>
        </p:blipFill>
        <p:spPr>
          <a:xfrm>
            <a:off x="304800" y="2971800"/>
            <a:ext cx="3289040" cy="3048000"/>
          </a:xfrm>
          <a:prstGeom prst="rect">
            <a:avLst/>
          </a:prstGeom>
          <a:noFill/>
        </p:spPr>
      </p:pic>
      <p:sp>
        <p:nvSpPr>
          <p:cNvPr id="20" name="Rounded Rectangle 19"/>
          <p:cNvSpPr/>
          <p:nvPr/>
        </p:nvSpPr>
        <p:spPr>
          <a:xfrm>
            <a:off x="152400" y="2286000"/>
            <a:ext cx="3581400" cy="4114800"/>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descr="shutterstock_106221644.jpg"/>
          <p:cNvPicPr>
            <a:picLocks noChangeAspect="1"/>
          </p:cNvPicPr>
          <p:nvPr/>
        </p:nvPicPr>
        <p:blipFill>
          <a:blip r:embed="rId4" cstate="print"/>
          <a:srcRect t="38889" r="16667"/>
          <a:stretch>
            <a:fillRect/>
          </a:stretch>
        </p:blipFill>
        <p:spPr>
          <a:xfrm>
            <a:off x="3962400" y="2895600"/>
            <a:ext cx="1600200" cy="1760220"/>
          </a:xfrm>
          <a:prstGeom prst="rect">
            <a:avLst/>
          </a:prstGeom>
        </p:spPr>
      </p:pic>
      <p:sp>
        <p:nvSpPr>
          <p:cNvPr id="34" name="TextBox 33"/>
          <p:cNvSpPr txBox="1"/>
          <p:nvPr/>
        </p:nvSpPr>
        <p:spPr>
          <a:xfrm>
            <a:off x="3886200" y="2438400"/>
            <a:ext cx="4106381" cy="400110"/>
          </a:xfrm>
          <a:prstGeom prst="rect">
            <a:avLst/>
          </a:prstGeom>
          <a:noFill/>
        </p:spPr>
        <p:txBody>
          <a:bodyPr wrap="none" rtlCol="0">
            <a:spAutoFit/>
          </a:bodyPr>
          <a:lstStyle/>
          <a:p>
            <a:r>
              <a:rPr lang="en-US" sz="2000" dirty="0" smtClean="0">
                <a:effectLst>
                  <a:outerShdw blurRad="38100" dist="38100" dir="2700000" algn="tl">
                    <a:srgbClr val="000000">
                      <a:alpha val="43137"/>
                    </a:srgbClr>
                  </a:outerShdw>
                </a:effectLst>
              </a:rPr>
              <a:t>In part because of fire suppression….</a:t>
            </a:r>
          </a:p>
        </p:txBody>
      </p:sp>
      <p:sp>
        <p:nvSpPr>
          <p:cNvPr id="35" name="TextBox 34"/>
          <p:cNvSpPr txBox="1"/>
          <p:nvPr/>
        </p:nvSpPr>
        <p:spPr>
          <a:xfrm>
            <a:off x="5715000" y="2895600"/>
            <a:ext cx="2787238" cy="1323439"/>
          </a:xfrm>
          <a:prstGeom prst="rect">
            <a:avLst/>
          </a:prstGeom>
          <a:noFill/>
        </p:spPr>
        <p:txBody>
          <a:bodyPr wrap="none" rtlCol="0">
            <a:spAutoFit/>
          </a:bodyPr>
          <a:lstStyle/>
          <a:p>
            <a:r>
              <a:rPr lang="en-US" sz="2000" dirty="0" smtClean="0">
                <a:effectLst>
                  <a:outerShdw blurRad="38100" dist="38100" dir="2700000" algn="tl">
                    <a:srgbClr val="000000">
                      <a:alpha val="43137"/>
                    </a:srgbClr>
                  </a:outerShdw>
                </a:effectLst>
              </a:rPr>
              <a:t>…..conifer encroachment</a:t>
            </a:r>
          </a:p>
          <a:p>
            <a:r>
              <a:rPr lang="en-US" sz="2000" dirty="0" smtClean="0">
                <a:effectLst>
                  <a:outerShdw blurRad="38100" dist="38100" dir="2700000" algn="tl">
                    <a:srgbClr val="000000">
                      <a:alpha val="43137"/>
                    </a:srgbClr>
                  </a:outerShdw>
                </a:effectLst>
              </a:rPr>
              <a:t>can be an issue for wild</a:t>
            </a:r>
          </a:p>
          <a:p>
            <a:r>
              <a:rPr lang="en-US" sz="2000" dirty="0" smtClean="0">
                <a:effectLst>
                  <a:outerShdw blurRad="38100" dist="38100" dir="2700000" algn="tl">
                    <a:srgbClr val="000000">
                      <a:alpha val="43137"/>
                    </a:srgbClr>
                  </a:outerShdw>
                </a:effectLst>
              </a:rPr>
              <a:t>bighorn sheep habitat in </a:t>
            </a:r>
          </a:p>
          <a:p>
            <a:r>
              <a:rPr lang="en-US" sz="2000" dirty="0" smtClean="0">
                <a:effectLst>
                  <a:outerShdw blurRad="38100" dist="38100" dir="2700000" algn="tl">
                    <a:srgbClr val="000000">
                      <a:alpha val="43137"/>
                    </a:srgbClr>
                  </a:outerShdw>
                </a:effectLst>
              </a:rPr>
              <a:t>this area</a:t>
            </a:r>
          </a:p>
        </p:txBody>
      </p:sp>
      <p:sp>
        <p:nvSpPr>
          <p:cNvPr id="36" name="TextBox 35"/>
          <p:cNvSpPr txBox="1"/>
          <p:nvPr/>
        </p:nvSpPr>
        <p:spPr>
          <a:xfrm>
            <a:off x="5715000" y="4467761"/>
            <a:ext cx="3122906" cy="1323439"/>
          </a:xfrm>
          <a:prstGeom prst="rect">
            <a:avLst/>
          </a:prstGeom>
          <a:noFill/>
        </p:spPr>
        <p:txBody>
          <a:bodyPr wrap="none" rtlCol="0">
            <a:spAutoFit/>
          </a:bodyPr>
          <a:lstStyle/>
          <a:p>
            <a:r>
              <a:rPr lang="en-US" sz="2000" dirty="0" smtClean="0">
                <a:solidFill>
                  <a:srgbClr val="FFFF00"/>
                </a:solidFill>
                <a:effectLst>
                  <a:outerShdw blurRad="38100" dist="38100" dir="2700000" algn="tl">
                    <a:srgbClr val="000000">
                      <a:alpha val="43137"/>
                    </a:srgbClr>
                  </a:outerShdw>
                </a:effectLst>
              </a:rPr>
              <a:t>So bighorn sheep managers </a:t>
            </a:r>
          </a:p>
          <a:p>
            <a:r>
              <a:rPr lang="en-US" sz="2000" dirty="0" smtClean="0">
                <a:solidFill>
                  <a:srgbClr val="FFFF00"/>
                </a:solidFill>
                <a:effectLst>
                  <a:outerShdw blurRad="38100" dist="38100" dir="2700000" algn="tl">
                    <a:srgbClr val="000000">
                      <a:alpha val="43137"/>
                    </a:srgbClr>
                  </a:outerShdw>
                </a:effectLst>
              </a:rPr>
              <a:t>collaborate with the US </a:t>
            </a:r>
          </a:p>
          <a:p>
            <a:r>
              <a:rPr lang="en-US" sz="2000" dirty="0" smtClean="0">
                <a:solidFill>
                  <a:srgbClr val="FFFF00"/>
                </a:solidFill>
                <a:effectLst>
                  <a:outerShdw blurRad="38100" dist="38100" dir="2700000" algn="tl">
                    <a:srgbClr val="000000">
                      <a:alpha val="43137"/>
                    </a:srgbClr>
                  </a:outerShdw>
                </a:effectLst>
              </a:rPr>
              <a:t>Forest Service on </a:t>
            </a:r>
          </a:p>
          <a:p>
            <a:r>
              <a:rPr lang="en-US" sz="2000" dirty="0" smtClean="0">
                <a:solidFill>
                  <a:srgbClr val="FFFF00"/>
                </a:solidFill>
                <a:effectLst>
                  <a:outerShdw blurRad="38100" dist="38100" dir="2700000" algn="tl">
                    <a:srgbClr val="000000">
                      <a:alpha val="43137"/>
                    </a:srgbClr>
                  </a:outerShdw>
                </a:effectLst>
              </a:rPr>
              <a:t>habitat manipulation…. </a:t>
            </a:r>
          </a:p>
        </p:txBody>
      </p:sp>
      <p:pic>
        <p:nvPicPr>
          <p:cNvPr id="37" name="Picture 36" descr="shutterstock_24009400.jpg"/>
          <p:cNvPicPr>
            <a:picLocks noChangeAspect="1"/>
          </p:cNvPicPr>
          <p:nvPr/>
        </p:nvPicPr>
        <p:blipFill>
          <a:blip r:embed="rId5" cstate="print"/>
          <a:stretch>
            <a:fillRect/>
          </a:stretch>
        </p:blipFill>
        <p:spPr>
          <a:xfrm>
            <a:off x="3969325" y="4772890"/>
            <a:ext cx="1600200" cy="1969203"/>
          </a:xfrm>
          <a:prstGeom prst="rect">
            <a:avLst/>
          </a:prstGeom>
        </p:spPr>
      </p:pic>
      <p:sp>
        <p:nvSpPr>
          <p:cNvPr id="38" name="TextBox 37"/>
          <p:cNvSpPr txBox="1"/>
          <p:nvPr/>
        </p:nvSpPr>
        <p:spPr>
          <a:xfrm>
            <a:off x="5715000" y="6076890"/>
            <a:ext cx="2874057" cy="400110"/>
          </a:xfrm>
          <a:prstGeom prst="rect">
            <a:avLst/>
          </a:prstGeom>
          <a:noFill/>
        </p:spPr>
        <p:txBody>
          <a:bodyPr wrap="none" rtlCol="0">
            <a:spAutoFit/>
          </a:bodyPr>
          <a:lstStyle/>
          <a:p>
            <a:r>
              <a:rPr lang="en-US" sz="2000" dirty="0" smtClean="0">
                <a:solidFill>
                  <a:srgbClr val="FFFF00"/>
                </a:solidFill>
                <a:effectLst>
                  <a:outerShdw blurRad="38100" dist="38100" dir="2700000" algn="tl">
                    <a:srgbClr val="000000">
                      <a:alpha val="43137"/>
                    </a:srgbClr>
                  </a:outerShdw>
                </a:effectLst>
              </a:rPr>
              <a:t>…..like prescribed burning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6" grpId="0"/>
      <p:bldP spid="3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152400" y="1150203"/>
            <a:ext cx="8763000" cy="830997"/>
          </a:xfrm>
          <a:prstGeom prst="rect">
            <a:avLst/>
          </a:prstGeom>
          <a:noFill/>
        </p:spPr>
        <p:txBody>
          <a:bodyPr wrap="square" rtlCol="0">
            <a:spAutoFit/>
          </a:bodyPr>
          <a:lstStyle/>
          <a:p>
            <a:endParaRPr lang="en-US" sz="2400" dirty="0" smtClean="0"/>
          </a:p>
          <a:p>
            <a:endParaRPr lang="en-US" sz="2400" b="1" dirty="0"/>
          </a:p>
        </p:txBody>
      </p:sp>
      <p:sp>
        <p:nvSpPr>
          <p:cNvPr id="7" name="TextBox 6"/>
          <p:cNvSpPr txBox="1"/>
          <p:nvPr/>
        </p:nvSpPr>
        <p:spPr>
          <a:xfrm>
            <a:off x="304800" y="1302603"/>
            <a:ext cx="8763000" cy="830997"/>
          </a:xfrm>
          <a:prstGeom prst="rect">
            <a:avLst/>
          </a:prstGeom>
          <a:noFill/>
        </p:spPr>
        <p:txBody>
          <a:bodyPr wrap="square" rtlCol="0">
            <a:spAutoFit/>
          </a:bodyPr>
          <a:lstStyle/>
          <a:p>
            <a:endParaRPr lang="en-US" sz="2400" dirty="0" smtClean="0"/>
          </a:p>
          <a:p>
            <a:endParaRPr lang="en-US" sz="2400" b="1" dirty="0"/>
          </a:p>
        </p:txBody>
      </p:sp>
      <p:sp>
        <p:nvSpPr>
          <p:cNvPr id="10" name="TextBox 9"/>
          <p:cNvSpPr txBox="1"/>
          <p:nvPr/>
        </p:nvSpPr>
        <p:spPr>
          <a:xfrm>
            <a:off x="676633" y="106180"/>
            <a:ext cx="8112285" cy="646331"/>
          </a:xfrm>
          <a:prstGeom prst="rect">
            <a:avLst/>
          </a:prstGeom>
          <a:noFill/>
        </p:spPr>
        <p:txBody>
          <a:bodyPr wrap="none" rtlCol="0">
            <a:spAutoFit/>
          </a:bodyPr>
          <a:lstStyle/>
          <a:p>
            <a:r>
              <a:rPr lang="en-US" sz="3200" b="1" dirty="0" smtClean="0"/>
              <a:t>Case Study Activity with REAL DATA:  </a:t>
            </a:r>
            <a:r>
              <a:rPr lang="en-US" sz="3600" b="1" dirty="0" smtClean="0">
                <a:solidFill>
                  <a:srgbClr val="C00000"/>
                </a:solidFill>
                <a:effectLst>
                  <a:outerShdw blurRad="38100" dist="38100" dir="2700000" algn="tl">
                    <a:srgbClr val="000000">
                      <a:alpha val="43137"/>
                    </a:srgbClr>
                  </a:outerShdw>
                </a:effectLst>
              </a:rPr>
              <a:t>RESULTS</a:t>
            </a:r>
            <a:endParaRPr lang="en-US" sz="3600" b="1" dirty="0">
              <a:solidFill>
                <a:srgbClr val="C00000"/>
              </a:solidFill>
              <a:effectLst>
                <a:outerShdw blurRad="38100" dist="38100" dir="2700000" algn="tl">
                  <a:srgbClr val="000000">
                    <a:alpha val="43137"/>
                  </a:srgbClr>
                </a:outerShdw>
              </a:effectLst>
            </a:endParaRPr>
          </a:p>
        </p:txBody>
      </p:sp>
      <p:sp>
        <p:nvSpPr>
          <p:cNvPr id="9" name="TextBox 8"/>
          <p:cNvSpPr txBox="1"/>
          <p:nvPr/>
        </p:nvSpPr>
        <p:spPr>
          <a:xfrm>
            <a:off x="872840" y="1457980"/>
            <a:ext cx="7411388" cy="523220"/>
          </a:xfrm>
          <a:prstGeom prst="rect">
            <a:avLst/>
          </a:prstGeom>
          <a:noFill/>
        </p:spPr>
        <p:txBody>
          <a:bodyPr wrap="none" rtlCol="0">
            <a:spAutoFit/>
          </a:bodyPr>
          <a:lstStyle/>
          <a:p>
            <a:r>
              <a:rPr lang="en-US" sz="2800" dirty="0" smtClean="0">
                <a:solidFill>
                  <a:schemeClr val="accent3">
                    <a:lumMod val="60000"/>
                    <a:lumOff val="40000"/>
                  </a:schemeClr>
                </a:solidFill>
                <a:effectLst>
                  <a:outerShdw blurRad="38100" dist="38100" dir="2700000" algn="tl">
                    <a:srgbClr val="000000">
                      <a:alpha val="43137"/>
                    </a:srgbClr>
                  </a:outerShdw>
                </a:effectLst>
              </a:rPr>
              <a:t>What factors affect the conservation of this herd?</a:t>
            </a:r>
            <a:endParaRPr lang="en-US" sz="2800" dirty="0">
              <a:solidFill>
                <a:schemeClr val="accent3">
                  <a:lumMod val="60000"/>
                  <a:lumOff val="40000"/>
                </a:schemeClr>
              </a:solidFill>
              <a:effectLst>
                <a:outerShdw blurRad="38100" dist="38100" dir="2700000" algn="tl">
                  <a:srgbClr val="000000">
                    <a:alpha val="43137"/>
                  </a:srgbClr>
                </a:outerShdw>
              </a:effectLst>
            </a:endParaRPr>
          </a:p>
        </p:txBody>
      </p:sp>
      <p:sp>
        <p:nvSpPr>
          <p:cNvPr id="11" name="TextBox 10"/>
          <p:cNvSpPr txBox="1"/>
          <p:nvPr/>
        </p:nvSpPr>
        <p:spPr>
          <a:xfrm>
            <a:off x="535786" y="914400"/>
            <a:ext cx="8151014" cy="523220"/>
          </a:xfrm>
          <a:prstGeom prst="rect">
            <a:avLst/>
          </a:prstGeom>
          <a:noFill/>
        </p:spPr>
        <p:txBody>
          <a:bodyPr wrap="none" rtlCol="0">
            <a:spAutoFit/>
          </a:bodyPr>
          <a:lstStyle/>
          <a:p>
            <a:r>
              <a:rPr lang="en-US" sz="2800" dirty="0" smtClean="0">
                <a:solidFill>
                  <a:srgbClr val="FFFF00"/>
                </a:solidFill>
              </a:rPr>
              <a:t>GROUP 5:  Southern Rocky Mountain Front sheep herd</a:t>
            </a:r>
            <a:endParaRPr lang="en-US" sz="2800" dirty="0">
              <a:solidFill>
                <a:srgbClr val="FFFF00"/>
              </a:solidFill>
            </a:endParaRPr>
          </a:p>
        </p:txBody>
      </p:sp>
      <p:sp>
        <p:nvSpPr>
          <p:cNvPr id="17" name="TextBox 16"/>
          <p:cNvSpPr txBox="1"/>
          <p:nvPr/>
        </p:nvSpPr>
        <p:spPr>
          <a:xfrm>
            <a:off x="1049440" y="2286000"/>
            <a:ext cx="1998560" cy="707886"/>
          </a:xfrm>
          <a:prstGeom prst="rect">
            <a:avLst/>
          </a:prstGeom>
          <a:noFill/>
        </p:spPr>
        <p:txBody>
          <a:bodyPr wrap="none" rtlCol="0">
            <a:spAutoFit/>
          </a:bodyPr>
          <a:lstStyle/>
          <a:p>
            <a:r>
              <a:rPr lang="en-US" sz="2000" dirty="0" smtClean="0">
                <a:solidFill>
                  <a:srgbClr val="FFFF00"/>
                </a:solidFill>
                <a:effectLst>
                  <a:outerShdw blurRad="38100" dist="38100" dir="2700000" algn="tl">
                    <a:srgbClr val="000000">
                      <a:alpha val="43137"/>
                    </a:srgbClr>
                  </a:outerShdw>
                </a:effectLst>
              </a:rPr>
              <a:t>Maintaining high </a:t>
            </a:r>
          </a:p>
          <a:p>
            <a:r>
              <a:rPr lang="en-US" sz="2000" dirty="0" smtClean="0">
                <a:solidFill>
                  <a:srgbClr val="FFFF00"/>
                </a:solidFill>
                <a:effectLst>
                  <a:outerShdw blurRad="38100" dist="38100" dir="2700000" algn="tl">
                    <a:srgbClr val="000000">
                      <a:alpha val="43137"/>
                    </a:srgbClr>
                  </a:outerShdw>
                </a:effectLst>
              </a:rPr>
              <a:t>quality habitat</a:t>
            </a:r>
          </a:p>
        </p:txBody>
      </p:sp>
      <p:pic>
        <p:nvPicPr>
          <p:cNvPr id="19" name="Picture 2" descr="E:\OLD Townsend Hard Drive6-08\Photos\BLM\MVC-003F.JPG"/>
          <p:cNvPicPr>
            <a:picLocks noChangeAspect="1" noChangeArrowheads="1"/>
          </p:cNvPicPr>
          <p:nvPr/>
        </p:nvPicPr>
        <p:blipFill>
          <a:blip r:embed="rId3" cstate="print"/>
          <a:srcRect l="8291" t="1852" r="13776" b="1852"/>
          <a:stretch>
            <a:fillRect/>
          </a:stretch>
        </p:blipFill>
        <p:spPr>
          <a:xfrm>
            <a:off x="304800" y="2971800"/>
            <a:ext cx="3289040" cy="3048000"/>
          </a:xfrm>
          <a:prstGeom prst="rect">
            <a:avLst/>
          </a:prstGeom>
          <a:noFill/>
        </p:spPr>
      </p:pic>
      <p:sp>
        <p:nvSpPr>
          <p:cNvPr id="20" name="Rounded Rectangle 19"/>
          <p:cNvSpPr/>
          <p:nvPr/>
        </p:nvSpPr>
        <p:spPr>
          <a:xfrm>
            <a:off x="152400" y="2286000"/>
            <a:ext cx="3581400" cy="4114800"/>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descr="shutterstock_123647227.jpg"/>
          <p:cNvPicPr>
            <a:picLocks noChangeAspect="1"/>
          </p:cNvPicPr>
          <p:nvPr/>
        </p:nvPicPr>
        <p:blipFill>
          <a:blip r:embed="rId4" cstate="print"/>
          <a:stretch>
            <a:fillRect/>
          </a:stretch>
        </p:blipFill>
        <p:spPr>
          <a:xfrm>
            <a:off x="4038601" y="3857908"/>
            <a:ext cx="2209799" cy="1857092"/>
          </a:xfrm>
          <a:prstGeom prst="rect">
            <a:avLst/>
          </a:prstGeom>
        </p:spPr>
      </p:pic>
      <p:sp>
        <p:nvSpPr>
          <p:cNvPr id="34" name="TextBox 33"/>
          <p:cNvSpPr txBox="1"/>
          <p:nvPr/>
        </p:nvSpPr>
        <p:spPr>
          <a:xfrm>
            <a:off x="3886200" y="3032839"/>
            <a:ext cx="5244449" cy="707886"/>
          </a:xfrm>
          <a:prstGeom prst="rect">
            <a:avLst/>
          </a:prstGeom>
          <a:noFill/>
        </p:spPr>
        <p:txBody>
          <a:bodyPr wrap="none" rtlCol="0">
            <a:spAutoFit/>
          </a:bodyPr>
          <a:lstStyle/>
          <a:p>
            <a:r>
              <a:rPr lang="en-US" sz="2000" dirty="0" smtClean="0">
                <a:effectLst>
                  <a:outerShdw blurRad="38100" dist="38100" dir="2700000" algn="tl">
                    <a:srgbClr val="000000">
                      <a:alpha val="43137"/>
                    </a:srgbClr>
                  </a:outerShdw>
                </a:effectLst>
              </a:rPr>
              <a:t>…...oil and gas exploration was a possibility</a:t>
            </a:r>
          </a:p>
          <a:p>
            <a:r>
              <a:rPr lang="en-US" sz="2000" dirty="0" smtClean="0">
                <a:effectLst>
                  <a:outerShdw blurRad="38100" dist="38100" dir="2700000" algn="tl">
                    <a:srgbClr val="000000">
                      <a:alpha val="43137"/>
                    </a:srgbClr>
                  </a:outerShdw>
                </a:effectLst>
              </a:rPr>
              <a:t>that COULD HAVE affected habitat quality here</a:t>
            </a:r>
          </a:p>
        </p:txBody>
      </p:sp>
      <p:sp>
        <p:nvSpPr>
          <p:cNvPr id="18" name="TextBox 17"/>
          <p:cNvSpPr txBox="1"/>
          <p:nvPr/>
        </p:nvSpPr>
        <p:spPr>
          <a:xfrm>
            <a:off x="6400800" y="3852208"/>
            <a:ext cx="2667000" cy="1938992"/>
          </a:xfrm>
          <a:prstGeom prst="rect">
            <a:avLst/>
          </a:prstGeom>
          <a:noFill/>
        </p:spPr>
        <p:txBody>
          <a:bodyPr wrap="square" rtlCol="0">
            <a:spAutoFit/>
          </a:bodyPr>
          <a:lstStyle/>
          <a:p>
            <a:r>
              <a:rPr lang="en-US" sz="2000" dirty="0" smtClean="0">
                <a:effectLst>
                  <a:outerShdw blurRad="38100" dist="38100" dir="2700000" algn="tl">
                    <a:srgbClr val="000000">
                      <a:alpha val="43137"/>
                    </a:srgbClr>
                  </a:outerShdw>
                </a:effectLst>
              </a:rPr>
              <a:t>Very recently, this situation was resolved.</a:t>
            </a:r>
          </a:p>
          <a:p>
            <a:r>
              <a:rPr lang="en-US" sz="2000" dirty="0" smtClean="0">
                <a:effectLst>
                  <a:outerShdw blurRad="38100" dist="38100" dir="2700000" algn="tl">
                    <a:srgbClr val="000000">
                      <a:alpha val="43137"/>
                    </a:srgbClr>
                  </a:outerShdw>
                </a:effectLst>
              </a:rPr>
              <a:t>There will be no gas or oil exploration in </a:t>
            </a:r>
          </a:p>
          <a:p>
            <a:r>
              <a:rPr lang="en-US" sz="2000" dirty="0" smtClean="0">
                <a:effectLst>
                  <a:outerShdw blurRad="38100" dist="38100" dir="2700000" algn="tl">
                    <a:srgbClr val="000000">
                      <a:alpha val="43137"/>
                    </a:srgbClr>
                  </a:outerShdw>
                </a:effectLst>
              </a:rPr>
              <a:t>the Rocky Mountain Front</a:t>
            </a:r>
          </a:p>
        </p:txBody>
      </p:sp>
      <p:sp>
        <p:nvSpPr>
          <p:cNvPr id="22" name="Rounded Rectangle 21"/>
          <p:cNvSpPr/>
          <p:nvPr/>
        </p:nvSpPr>
        <p:spPr>
          <a:xfrm>
            <a:off x="3886200" y="5867400"/>
            <a:ext cx="5029200" cy="914400"/>
          </a:xfrm>
          <a:prstGeom prst="roundRect">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rPr>
              <a:t>How do you think gas or oil exploration might affect the habitat quality for wild bighorn sheep?</a:t>
            </a:r>
            <a:endParaRPr lang="en-US" dirty="0">
              <a:solidFill>
                <a:schemeClr val="bg1"/>
              </a:solidFill>
            </a:endParaRPr>
          </a:p>
        </p:txBody>
      </p:sp>
      <p:sp>
        <p:nvSpPr>
          <p:cNvPr id="23" name="TextBox 22"/>
          <p:cNvSpPr txBox="1"/>
          <p:nvPr/>
        </p:nvSpPr>
        <p:spPr>
          <a:xfrm>
            <a:off x="3886200" y="2284694"/>
            <a:ext cx="5265865" cy="707886"/>
          </a:xfrm>
          <a:prstGeom prst="rect">
            <a:avLst/>
          </a:prstGeom>
          <a:noFill/>
        </p:spPr>
        <p:txBody>
          <a:bodyPr wrap="none" rtlCol="0">
            <a:spAutoFit/>
          </a:bodyPr>
          <a:lstStyle/>
          <a:p>
            <a:r>
              <a:rPr lang="en-US" sz="2000" dirty="0" smtClean="0">
                <a:effectLst>
                  <a:outerShdw blurRad="38100" dist="38100" dir="2700000" algn="tl">
                    <a:srgbClr val="000000">
                      <a:alpha val="43137"/>
                    </a:srgbClr>
                  </a:outerShdw>
                </a:effectLst>
              </a:rPr>
              <a:t>There are other things that affect habitat quality.</a:t>
            </a:r>
          </a:p>
          <a:p>
            <a:r>
              <a:rPr lang="en-US" sz="2000" dirty="0" smtClean="0">
                <a:effectLst>
                  <a:outerShdw blurRad="38100" dist="38100" dir="2700000" algn="tl">
                    <a:srgbClr val="000000">
                      <a:alpha val="43137"/>
                    </a:srgbClr>
                  </a:outerShdw>
                </a:effectLst>
              </a:rPr>
              <a:t>For example……..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18" grpId="0"/>
      <p:bldP spid="2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152400" y="1150203"/>
            <a:ext cx="8763000" cy="830997"/>
          </a:xfrm>
          <a:prstGeom prst="rect">
            <a:avLst/>
          </a:prstGeom>
          <a:noFill/>
        </p:spPr>
        <p:txBody>
          <a:bodyPr wrap="square" rtlCol="0">
            <a:spAutoFit/>
          </a:bodyPr>
          <a:lstStyle/>
          <a:p>
            <a:endParaRPr lang="en-US" sz="2400" dirty="0" smtClean="0"/>
          </a:p>
          <a:p>
            <a:endParaRPr lang="en-US" sz="2400" b="1" dirty="0"/>
          </a:p>
        </p:txBody>
      </p:sp>
      <p:sp>
        <p:nvSpPr>
          <p:cNvPr id="7" name="TextBox 6"/>
          <p:cNvSpPr txBox="1"/>
          <p:nvPr/>
        </p:nvSpPr>
        <p:spPr>
          <a:xfrm>
            <a:off x="304800" y="1302603"/>
            <a:ext cx="8763000" cy="830997"/>
          </a:xfrm>
          <a:prstGeom prst="rect">
            <a:avLst/>
          </a:prstGeom>
          <a:noFill/>
        </p:spPr>
        <p:txBody>
          <a:bodyPr wrap="square" rtlCol="0">
            <a:spAutoFit/>
          </a:bodyPr>
          <a:lstStyle/>
          <a:p>
            <a:endParaRPr lang="en-US" sz="2400" dirty="0" smtClean="0"/>
          </a:p>
          <a:p>
            <a:endParaRPr lang="en-US" sz="2400" b="1" dirty="0"/>
          </a:p>
        </p:txBody>
      </p:sp>
      <p:sp>
        <p:nvSpPr>
          <p:cNvPr id="10" name="TextBox 9"/>
          <p:cNvSpPr txBox="1"/>
          <p:nvPr/>
        </p:nvSpPr>
        <p:spPr>
          <a:xfrm>
            <a:off x="676633" y="106180"/>
            <a:ext cx="8112285" cy="646331"/>
          </a:xfrm>
          <a:prstGeom prst="rect">
            <a:avLst/>
          </a:prstGeom>
          <a:noFill/>
        </p:spPr>
        <p:txBody>
          <a:bodyPr wrap="none" rtlCol="0">
            <a:spAutoFit/>
          </a:bodyPr>
          <a:lstStyle/>
          <a:p>
            <a:r>
              <a:rPr lang="en-US" sz="3200" b="1" dirty="0" smtClean="0"/>
              <a:t>Case Study Activity with REAL DATA:  </a:t>
            </a:r>
            <a:r>
              <a:rPr lang="en-US" sz="3600" b="1" dirty="0" smtClean="0">
                <a:solidFill>
                  <a:srgbClr val="C00000"/>
                </a:solidFill>
                <a:effectLst>
                  <a:outerShdw blurRad="38100" dist="38100" dir="2700000" algn="tl">
                    <a:srgbClr val="000000">
                      <a:alpha val="43137"/>
                    </a:srgbClr>
                  </a:outerShdw>
                </a:effectLst>
              </a:rPr>
              <a:t>RESULTS</a:t>
            </a:r>
            <a:endParaRPr lang="en-US" sz="3600" b="1" dirty="0">
              <a:solidFill>
                <a:srgbClr val="C00000"/>
              </a:solidFill>
              <a:effectLst>
                <a:outerShdw blurRad="38100" dist="38100" dir="2700000" algn="tl">
                  <a:srgbClr val="000000">
                    <a:alpha val="43137"/>
                  </a:srgbClr>
                </a:outerShdw>
              </a:effectLst>
            </a:endParaRPr>
          </a:p>
        </p:txBody>
      </p:sp>
      <p:sp>
        <p:nvSpPr>
          <p:cNvPr id="9" name="TextBox 8"/>
          <p:cNvSpPr txBox="1"/>
          <p:nvPr/>
        </p:nvSpPr>
        <p:spPr>
          <a:xfrm>
            <a:off x="872840" y="1457980"/>
            <a:ext cx="7411388" cy="523220"/>
          </a:xfrm>
          <a:prstGeom prst="rect">
            <a:avLst/>
          </a:prstGeom>
          <a:noFill/>
        </p:spPr>
        <p:txBody>
          <a:bodyPr wrap="none" rtlCol="0">
            <a:spAutoFit/>
          </a:bodyPr>
          <a:lstStyle/>
          <a:p>
            <a:r>
              <a:rPr lang="en-US" sz="2800" dirty="0" smtClean="0">
                <a:solidFill>
                  <a:schemeClr val="accent3">
                    <a:lumMod val="60000"/>
                    <a:lumOff val="40000"/>
                  </a:schemeClr>
                </a:solidFill>
                <a:effectLst>
                  <a:outerShdw blurRad="38100" dist="38100" dir="2700000" algn="tl">
                    <a:srgbClr val="000000">
                      <a:alpha val="43137"/>
                    </a:srgbClr>
                  </a:outerShdw>
                </a:effectLst>
              </a:rPr>
              <a:t>What factors affect the conservation of this herd?</a:t>
            </a:r>
            <a:endParaRPr lang="en-US" sz="2800" dirty="0">
              <a:solidFill>
                <a:schemeClr val="accent3">
                  <a:lumMod val="60000"/>
                  <a:lumOff val="40000"/>
                </a:schemeClr>
              </a:solidFill>
              <a:effectLst>
                <a:outerShdw blurRad="38100" dist="38100" dir="2700000" algn="tl">
                  <a:srgbClr val="000000">
                    <a:alpha val="43137"/>
                  </a:srgbClr>
                </a:outerShdw>
              </a:effectLst>
            </a:endParaRPr>
          </a:p>
        </p:txBody>
      </p:sp>
      <p:sp>
        <p:nvSpPr>
          <p:cNvPr id="11" name="TextBox 10"/>
          <p:cNvSpPr txBox="1"/>
          <p:nvPr/>
        </p:nvSpPr>
        <p:spPr>
          <a:xfrm>
            <a:off x="535786" y="914400"/>
            <a:ext cx="8151014" cy="523220"/>
          </a:xfrm>
          <a:prstGeom prst="rect">
            <a:avLst/>
          </a:prstGeom>
          <a:noFill/>
        </p:spPr>
        <p:txBody>
          <a:bodyPr wrap="none" rtlCol="0">
            <a:spAutoFit/>
          </a:bodyPr>
          <a:lstStyle/>
          <a:p>
            <a:r>
              <a:rPr lang="en-US" sz="2800" dirty="0" smtClean="0">
                <a:solidFill>
                  <a:srgbClr val="FFFF00"/>
                </a:solidFill>
              </a:rPr>
              <a:t>GROUP 5:  Southern Rocky Mountain Front sheep herd</a:t>
            </a:r>
            <a:endParaRPr lang="en-US" sz="2800" dirty="0">
              <a:solidFill>
                <a:srgbClr val="FFFF00"/>
              </a:solidFill>
            </a:endParaRPr>
          </a:p>
        </p:txBody>
      </p:sp>
      <p:sp>
        <p:nvSpPr>
          <p:cNvPr id="17" name="TextBox 16"/>
          <p:cNvSpPr txBox="1"/>
          <p:nvPr/>
        </p:nvSpPr>
        <p:spPr>
          <a:xfrm>
            <a:off x="1049440" y="2286000"/>
            <a:ext cx="1998560" cy="707886"/>
          </a:xfrm>
          <a:prstGeom prst="rect">
            <a:avLst/>
          </a:prstGeom>
          <a:noFill/>
        </p:spPr>
        <p:txBody>
          <a:bodyPr wrap="none" rtlCol="0">
            <a:spAutoFit/>
          </a:bodyPr>
          <a:lstStyle/>
          <a:p>
            <a:r>
              <a:rPr lang="en-US" sz="2000" dirty="0" smtClean="0">
                <a:solidFill>
                  <a:srgbClr val="FFFF00"/>
                </a:solidFill>
                <a:effectLst>
                  <a:outerShdw blurRad="38100" dist="38100" dir="2700000" algn="tl">
                    <a:srgbClr val="000000">
                      <a:alpha val="43137"/>
                    </a:srgbClr>
                  </a:outerShdw>
                </a:effectLst>
              </a:rPr>
              <a:t>Maintaining high </a:t>
            </a:r>
          </a:p>
          <a:p>
            <a:r>
              <a:rPr lang="en-US" sz="2000" dirty="0" smtClean="0">
                <a:solidFill>
                  <a:srgbClr val="FFFF00"/>
                </a:solidFill>
                <a:effectLst>
                  <a:outerShdw blurRad="38100" dist="38100" dir="2700000" algn="tl">
                    <a:srgbClr val="000000">
                      <a:alpha val="43137"/>
                    </a:srgbClr>
                  </a:outerShdw>
                </a:effectLst>
              </a:rPr>
              <a:t>quality habitat</a:t>
            </a:r>
          </a:p>
        </p:txBody>
      </p:sp>
      <p:pic>
        <p:nvPicPr>
          <p:cNvPr id="19" name="Picture 2" descr="E:\OLD Townsend Hard Drive6-08\Photos\BLM\MVC-003F.JPG"/>
          <p:cNvPicPr>
            <a:picLocks noChangeAspect="1" noChangeArrowheads="1"/>
          </p:cNvPicPr>
          <p:nvPr/>
        </p:nvPicPr>
        <p:blipFill>
          <a:blip r:embed="rId3" cstate="print"/>
          <a:srcRect l="8291" t="1852" r="13776" b="1852"/>
          <a:stretch>
            <a:fillRect/>
          </a:stretch>
        </p:blipFill>
        <p:spPr>
          <a:xfrm>
            <a:off x="304800" y="2971800"/>
            <a:ext cx="3289040" cy="3048000"/>
          </a:xfrm>
          <a:prstGeom prst="rect">
            <a:avLst/>
          </a:prstGeom>
          <a:noFill/>
        </p:spPr>
      </p:pic>
      <p:sp>
        <p:nvSpPr>
          <p:cNvPr id="20" name="Rounded Rectangle 19"/>
          <p:cNvSpPr/>
          <p:nvPr/>
        </p:nvSpPr>
        <p:spPr>
          <a:xfrm>
            <a:off x="3650674" y="2133600"/>
            <a:ext cx="2902525" cy="4114800"/>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20"/>
          <p:cNvSpPr/>
          <p:nvPr/>
        </p:nvSpPr>
        <p:spPr>
          <a:xfrm rot="20314124">
            <a:off x="6061250" y="860610"/>
            <a:ext cx="2767261" cy="750544"/>
          </a:xfrm>
          <a:prstGeom prst="roundRect">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Let’s look at this one next</a:t>
            </a:r>
            <a:endParaRPr lang="en-US" dirty="0"/>
          </a:p>
        </p:txBody>
      </p:sp>
      <p:sp>
        <p:nvSpPr>
          <p:cNvPr id="22" name="Bent Arrow 21"/>
          <p:cNvSpPr/>
          <p:nvPr/>
        </p:nvSpPr>
        <p:spPr>
          <a:xfrm rot="17318073" flipH="1">
            <a:off x="5129390" y="1276876"/>
            <a:ext cx="990600" cy="762000"/>
          </a:xfrm>
          <a:prstGeom prst="bentArrow">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23" name="Picture 22" descr="shutterstock_101024194.jpg"/>
          <p:cNvPicPr>
            <a:picLocks noChangeAspect="1"/>
          </p:cNvPicPr>
          <p:nvPr/>
        </p:nvPicPr>
        <p:blipFill>
          <a:blip r:embed="rId4" cstate="print"/>
          <a:srcRect l="52309"/>
          <a:stretch>
            <a:fillRect/>
          </a:stretch>
        </p:blipFill>
        <p:spPr>
          <a:xfrm>
            <a:off x="3942709" y="2985655"/>
            <a:ext cx="2167146" cy="3018080"/>
          </a:xfrm>
          <a:prstGeom prst="rect">
            <a:avLst/>
          </a:prstGeom>
        </p:spPr>
      </p:pic>
      <p:sp>
        <p:nvSpPr>
          <p:cNvPr id="24" name="TextBox 23"/>
          <p:cNvSpPr txBox="1"/>
          <p:nvPr/>
        </p:nvSpPr>
        <p:spPr>
          <a:xfrm>
            <a:off x="3657600" y="2277769"/>
            <a:ext cx="3124200" cy="707886"/>
          </a:xfrm>
          <a:prstGeom prst="rect">
            <a:avLst/>
          </a:prstGeom>
          <a:noFill/>
        </p:spPr>
        <p:txBody>
          <a:bodyPr wrap="square" rtlCol="0">
            <a:spAutoFit/>
          </a:bodyPr>
          <a:lstStyle/>
          <a:p>
            <a:r>
              <a:rPr lang="en-US" sz="2000" dirty="0" smtClean="0">
                <a:solidFill>
                  <a:srgbClr val="FFFF00"/>
                </a:solidFill>
                <a:effectLst>
                  <a:outerShdw blurRad="38100" dist="38100" dir="2700000" algn="tl">
                    <a:srgbClr val="000000">
                      <a:alpha val="43137"/>
                    </a:srgbClr>
                  </a:outerShdw>
                </a:effectLst>
              </a:rPr>
              <a:t>Disease transmission from domestic sheep and goats</a:t>
            </a:r>
            <a:endParaRPr lang="en-US" sz="2000" dirty="0">
              <a:solidFill>
                <a:srgbClr val="FFFF00"/>
              </a:solidFill>
              <a:effectLst>
                <a:outerShdw blurRad="38100" dist="38100" dir="2700000" algn="tl">
                  <a:srgbClr val="000000">
                    <a:alpha val="43137"/>
                  </a:srgbClr>
                </a:outerShdw>
              </a:effectLst>
            </a:endParaRPr>
          </a:p>
        </p:txBody>
      </p:sp>
      <p:pic>
        <p:nvPicPr>
          <p:cNvPr id="25" name="Picture 24" descr="shutterstock_109339274.jpg"/>
          <p:cNvPicPr>
            <a:picLocks noChangeAspect="1"/>
          </p:cNvPicPr>
          <p:nvPr/>
        </p:nvPicPr>
        <p:blipFill>
          <a:blip r:embed="rId5" cstate="print"/>
          <a:srcRect l="-2778" r="10859" b="4498"/>
          <a:stretch>
            <a:fillRect/>
          </a:stretch>
        </p:blipFill>
        <p:spPr>
          <a:xfrm>
            <a:off x="7772400" y="2971800"/>
            <a:ext cx="1066800" cy="838200"/>
          </a:xfrm>
          <a:prstGeom prst="rect">
            <a:avLst/>
          </a:prstGeom>
        </p:spPr>
      </p:pic>
      <p:pic>
        <p:nvPicPr>
          <p:cNvPr id="26" name="Picture 25" descr="shutterstock_106795754.jpg"/>
          <p:cNvPicPr>
            <a:picLocks noChangeAspect="1"/>
          </p:cNvPicPr>
          <p:nvPr/>
        </p:nvPicPr>
        <p:blipFill>
          <a:blip r:embed="rId6" cstate="print"/>
          <a:srcRect l="13210" t="3088" r="16865" b="16615"/>
          <a:stretch>
            <a:fillRect/>
          </a:stretch>
        </p:blipFill>
        <p:spPr>
          <a:xfrm>
            <a:off x="6599875" y="2971800"/>
            <a:ext cx="1094914" cy="838200"/>
          </a:xfrm>
          <a:prstGeom prst="rect">
            <a:avLst/>
          </a:prstGeom>
        </p:spPr>
      </p:pic>
      <p:pic>
        <p:nvPicPr>
          <p:cNvPr id="27" name="Picture 26" descr="shutterstock_111155759.jpg"/>
          <p:cNvPicPr>
            <a:picLocks noChangeAspect="1"/>
          </p:cNvPicPr>
          <p:nvPr/>
        </p:nvPicPr>
        <p:blipFill>
          <a:blip r:embed="rId7" cstate="print"/>
          <a:srcRect l="10872" t="3224" r="7036" b="-1009"/>
          <a:stretch>
            <a:fillRect/>
          </a:stretch>
        </p:blipFill>
        <p:spPr>
          <a:xfrm>
            <a:off x="6553200" y="4038600"/>
            <a:ext cx="1143000" cy="990600"/>
          </a:xfrm>
          <a:prstGeom prst="rect">
            <a:avLst/>
          </a:prstGeom>
        </p:spPr>
      </p:pic>
      <p:pic>
        <p:nvPicPr>
          <p:cNvPr id="29" name="Picture 28" descr="shutterstock_100038647.jpg"/>
          <p:cNvPicPr>
            <a:picLocks noChangeAspect="1"/>
          </p:cNvPicPr>
          <p:nvPr/>
        </p:nvPicPr>
        <p:blipFill>
          <a:blip r:embed="rId8" cstate="print"/>
          <a:srcRect l="5688" r="957" b="6452"/>
          <a:stretch>
            <a:fillRect/>
          </a:stretch>
        </p:blipFill>
        <p:spPr>
          <a:xfrm>
            <a:off x="7848600" y="4038600"/>
            <a:ext cx="990600" cy="990600"/>
          </a:xfrm>
          <a:prstGeom prst="rect">
            <a:avLst/>
          </a:prstGeom>
        </p:spPr>
      </p:pic>
      <p:sp>
        <p:nvSpPr>
          <p:cNvPr id="31" name="TextBox 30"/>
          <p:cNvSpPr txBox="1"/>
          <p:nvPr/>
        </p:nvSpPr>
        <p:spPr>
          <a:xfrm>
            <a:off x="7146431" y="2419290"/>
            <a:ext cx="1311769" cy="400110"/>
          </a:xfrm>
          <a:prstGeom prst="rect">
            <a:avLst/>
          </a:prstGeom>
          <a:noFill/>
        </p:spPr>
        <p:txBody>
          <a:bodyPr wrap="none" rtlCol="0">
            <a:spAutoFit/>
          </a:bodyPr>
          <a:lstStyle/>
          <a:p>
            <a:r>
              <a:rPr lang="en-US" sz="2000" dirty="0" smtClean="0">
                <a:solidFill>
                  <a:srgbClr val="FFFF00"/>
                </a:solidFill>
                <a:effectLst>
                  <a:outerShdw blurRad="38100" dist="38100" dir="2700000" algn="tl">
                    <a:srgbClr val="000000">
                      <a:alpha val="43137"/>
                    </a:srgbClr>
                  </a:outerShdw>
                </a:effectLst>
              </a:rPr>
              <a:t>Predators?</a:t>
            </a:r>
          </a:p>
        </p:txBody>
      </p:sp>
      <p:pic>
        <p:nvPicPr>
          <p:cNvPr id="32" name="Picture 31" descr="shutterstock_85484059.jpg"/>
          <p:cNvPicPr>
            <a:picLocks noChangeAspect="1"/>
          </p:cNvPicPr>
          <p:nvPr/>
        </p:nvPicPr>
        <p:blipFill>
          <a:blip r:embed="rId9" cstate="print"/>
          <a:srcRect l="38333" t="18742" r="20000" b="33691"/>
          <a:stretch>
            <a:fillRect/>
          </a:stretch>
        </p:blipFill>
        <p:spPr>
          <a:xfrm>
            <a:off x="7848600" y="5181600"/>
            <a:ext cx="1017815" cy="838200"/>
          </a:xfrm>
          <a:prstGeom prst="rect">
            <a:avLst/>
          </a:prstGeom>
        </p:spPr>
      </p:pic>
      <p:pic>
        <p:nvPicPr>
          <p:cNvPr id="33" name="Picture 32" descr="shutterstock_123205321.jpg"/>
          <p:cNvPicPr>
            <a:picLocks noChangeAspect="1"/>
          </p:cNvPicPr>
          <p:nvPr/>
        </p:nvPicPr>
        <p:blipFill>
          <a:blip r:embed="rId10" cstate="print"/>
          <a:srcRect l="41624" t="41600" r="34329" b="30765"/>
          <a:stretch>
            <a:fillRect/>
          </a:stretch>
        </p:blipFill>
        <p:spPr>
          <a:xfrm>
            <a:off x="6553200" y="5188530"/>
            <a:ext cx="1096108" cy="838200"/>
          </a:xfrm>
          <a:prstGeom prst="rect">
            <a:avLst/>
          </a:prstGeom>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152400" y="1150203"/>
            <a:ext cx="8763000" cy="830997"/>
          </a:xfrm>
          <a:prstGeom prst="rect">
            <a:avLst/>
          </a:prstGeom>
          <a:noFill/>
        </p:spPr>
        <p:txBody>
          <a:bodyPr wrap="square" rtlCol="0">
            <a:spAutoFit/>
          </a:bodyPr>
          <a:lstStyle/>
          <a:p>
            <a:endParaRPr lang="en-US" sz="2400" dirty="0" smtClean="0"/>
          </a:p>
          <a:p>
            <a:endParaRPr lang="en-US" sz="2400" b="1" dirty="0"/>
          </a:p>
        </p:txBody>
      </p:sp>
      <p:sp>
        <p:nvSpPr>
          <p:cNvPr id="7" name="TextBox 6"/>
          <p:cNvSpPr txBox="1"/>
          <p:nvPr/>
        </p:nvSpPr>
        <p:spPr>
          <a:xfrm>
            <a:off x="304800" y="1302603"/>
            <a:ext cx="8763000" cy="830997"/>
          </a:xfrm>
          <a:prstGeom prst="rect">
            <a:avLst/>
          </a:prstGeom>
          <a:noFill/>
        </p:spPr>
        <p:txBody>
          <a:bodyPr wrap="square" rtlCol="0">
            <a:spAutoFit/>
          </a:bodyPr>
          <a:lstStyle/>
          <a:p>
            <a:endParaRPr lang="en-US" sz="2400" dirty="0" smtClean="0"/>
          </a:p>
          <a:p>
            <a:endParaRPr lang="en-US" sz="2400" b="1" dirty="0"/>
          </a:p>
        </p:txBody>
      </p:sp>
      <p:sp>
        <p:nvSpPr>
          <p:cNvPr id="10" name="TextBox 9"/>
          <p:cNvSpPr txBox="1"/>
          <p:nvPr/>
        </p:nvSpPr>
        <p:spPr>
          <a:xfrm>
            <a:off x="676633" y="106180"/>
            <a:ext cx="8112285" cy="646331"/>
          </a:xfrm>
          <a:prstGeom prst="rect">
            <a:avLst/>
          </a:prstGeom>
          <a:noFill/>
        </p:spPr>
        <p:txBody>
          <a:bodyPr wrap="none" rtlCol="0">
            <a:spAutoFit/>
          </a:bodyPr>
          <a:lstStyle/>
          <a:p>
            <a:r>
              <a:rPr lang="en-US" sz="3200" b="1" dirty="0" smtClean="0"/>
              <a:t>Case Study Activity with REAL DATA:  </a:t>
            </a:r>
            <a:r>
              <a:rPr lang="en-US" sz="3600" b="1" dirty="0" smtClean="0">
                <a:solidFill>
                  <a:srgbClr val="C00000"/>
                </a:solidFill>
                <a:effectLst>
                  <a:outerShdw blurRad="38100" dist="38100" dir="2700000" algn="tl">
                    <a:srgbClr val="000000">
                      <a:alpha val="43137"/>
                    </a:srgbClr>
                  </a:outerShdw>
                </a:effectLst>
              </a:rPr>
              <a:t>RESULTS</a:t>
            </a:r>
            <a:endParaRPr lang="en-US" sz="3600" b="1" dirty="0">
              <a:solidFill>
                <a:srgbClr val="C00000"/>
              </a:solidFill>
              <a:effectLst>
                <a:outerShdw blurRad="38100" dist="38100" dir="2700000" algn="tl">
                  <a:srgbClr val="000000">
                    <a:alpha val="43137"/>
                  </a:srgbClr>
                </a:outerShdw>
              </a:effectLst>
            </a:endParaRPr>
          </a:p>
        </p:txBody>
      </p:sp>
      <p:sp>
        <p:nvSpPr>
          <p:cNvPr id="9" name="TextBox 8"/>
          <p:cNvSpPr txBox="1"/>
          <p:nvPr/>
        </p:nvSpPr>
        <p:spPr>
          <a:xfrm>
            <a:off x="872840" y="1457980"/>
            <a:ext cx="7411388" cy="523220"/>
          </a:xfrm>
          <a:prstGeom prst="rect">
            <a:avLst/>
          </a:prstGeom>
          <a:noFill/>
        </p:spPr>
        <p:txBody>
          <a:bodyPr wrap="none" rtlCol="0">
            <a:spAutoFit/>
          </a:bodyPr>
          <a:lstStyle/>
          <a:p>
            <a:r>
              <a:rPr lang="en-US" sz="2800" dirty="0" smtClean="0">
                <a:solidFill>
                  <a:schemeClr val="accent3">
                    <a:lumMod val="60000"/>
                    <a:lumOff val="40000"/>
                  </a:schemeClr>
                </a:solidFill>
                <a:effectLst>
                  <a:outerShdw blurRad="38100" dist="38100" dir="2700000" algn="tl">
                    <a:srgbClr val="000000">
                      <a:alpha val="43137"/>
                    </a:srgbClr>
                  </a:outerShdw>
                </a:effectLst>
              </a:rPr>
              <a:t>What factors affect the conservation of this herd?</a:t>
            </a:r>
            <a:endParaRPr lang="en-US" sz="2800" dirty="0">
              <a:solidFill>
                <a:schemeClr val="accent3">
                  <a:lumMod val="60000"/>
                  <a:lumOff val="40000"/>
                </a:schemeClr>
              </a:solidFill>
              <a:effectLst>
                <a:outerShdw blurRad="38100" dist="38100" dir="2700000" algn="tl">
                  <a:srgbClr val="000000">
                    <a:alpha val="43137"/>
                  </a:srgbClr>
                </a:outerShdw>
              </a:effectLst>
            </a:endParaRPr>
          </a:p>
        </p:txBody>
      </p:sp>
      <p:sp>
        <p:nvSpPr>
          <p:cNvPr id="11" name="TextBox 10"/>
          <p:cNvSpPr txBox="1"/>
          <p:nvPr/>
        </p:nvSpPr>
        <p:spPr>
          <a:xfrm>
            <a:off x="535786" y="914400"/>
            <a:ext cx="8151014" cy="523220"/>
          </a:xfrm>
          <a:prstGeom prst="rect">
            <a:avLst/>
          </a:prstGeom>
          <a:noFill/>
        </p:spPr>
        <p:txBody>
          <a:bodyPr wrap="none" rtlCol="0">
            <a:spAutoFit/>
          </a:bodyPr>
          <a:lstStyle/>
          <a:p>
            <a:r>
              <a:rPr lang="en-US" sz="2800" dirty="0" smtClean="0">
                <a:solidFill>
                  <a:srgbClr val="FFFF00"/>
                </a:solidFill>
              </a:rPr>
              <a:t>GROUP 5:  Southern Rocky Mountain Front sheep herd</a:t>
            </a:r>
            <a:endParaRPr lang="en-US" sz="2800" dirty="0">
              <a:solidFill>
                <a:srgbClr val="FFFF00"/>
              </a:solidFill>
            </a:endParaRPr>
          </a:p>
        </p:txBody>
      </p:sp>
      <p:pic>
        <p:nvPicPr>
          <p:cNvPr id="23" name="Picture 22" descr="shutterstock_101024194.jpg"/>
          <p:cNvPicPr>
            <a:picLocks noChangeAspect="1"/>
          </p:cNvPicPr>
          <p:nvPr/>
        </p:nvPicPr>
        <p:blipFill>
          <a:blip r:embed="rId3" cstate="print"/>
          <a:srcRect l="52309"/>
          <a:stretch>
            <a:fillRect/>
          </a:stretch>
        </p:blipFill>
        <p:spPr>
          <a:xfrm>
            <a:off x="3942709" y="2985655"/>
            <a:ext cx="2167146" cy="3018080"/>
          </a:xfrm>
          <a:prstGeom prst="rect">
            <a:avLst/>
          </a:prstGeom>
        </p:spPr>
      </p:pic>
      <p:sp>
        <p:nvSpPr>
          <p:cNvPr id="24" name="TextBox 23"/>
          <p:cNvSpPr txBox="1"/>
          <p:nvPr/>
        </p:nvSpPr>
        <p:spPr>
          <a:xfrm>
            <a:off x="3657600" y="2277769"/>
            <a:ext cx="3124200" cy="707886"/>
          </a:xfrm>
          <a:prstGeom prst="rect">
            <a:avLst/>
          </a:prstGeom>
          <a:noFill/>
        </p:spPr>
        <p:txBody>
          <a:bodyPr wrap="square" rtlCol="0">
            <a:spAutoFit/>
          </a:bodyPr>
          <a:lstStyle/>
          <a:p>
            <a:r>
              <a:rPr lang="en-US" sz="2000" dirty="0" smtClean="0">
                <a:solidFill>
                  <a:srgbClr val="FFFF00"/>
                </a:solidFill>
                <a:effectLst>
                  <a:outerShdw blurRad="38100" dist="38100" dir="2700000" algn="tl">
                    <a:srgbClr val="000000">
                      <a:alpha val="43137"/>
                    </a:srgbClr>
                  </a:outerShdw>
                </a:effectLst>
              </a:rPr>
              <a:t>Disease transmission from domestic sheep and goats</a:t>
            </a:r>
            <a:endParaRPr lang="en-US" sz="2000" dirty="0">
              <a:solidFill>
                <a:srgbClr val="FFFF00"/>
              </a:solidFill>
              <a:effectLst>
                <a:outerShdw blurRad="38100" dist="38100" dir="2700000" algn="tl">
                  <a:srgbClr val="000000">
                    <a:alpha val="43137"/>
                  </a:srgbClr>
                </a:outerShdw>
              </a:effectLst>
            </a:endParaRPr>
          </a:p>
        </p:txBody>
      </p:sp>
      <p:sp>
        <p:nvSpPr>
          <p:cNvPr id="28" name="Rounded Rectangle 27"/>
          <p:cNvSpPr/>
          <p:nvPr/>
        </p:nvSpPr>
        <p:spPr>
          <a:xfrm>
            <a:off x="3650674" y="2133600"/>
            <a:ext cx="2902525" cy="4114800"/>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p:cNvSpPr txBox="1"/>
          <p:nvPr/>
        </p:nvSpPr>
        <p:spPr>
          <a:xfrm>
            <a:off x="152400" y="2286000"/>
            <a:ext cx="3505200" cy="1631216"/>
          </a:xfrm>
          <a:prstGeom prst="rect">
            <a:avLst/>
          </a:prstGeom>
          <a:noFill/>
        </p:spPr>
        <p:txBody>
          <a:bodyPr wrap="square" rtlCol="0">
            <a:spAutoFit/>
          </a:bodyPr>
          <a:lstStyle/>
          <a:p>
            <a:r>
              <a:rPr lang="en-US" sz="2000" dirty="0" smtClean="0">
                <a:effectLst>
                  <a:outerShdw blurRad="38100" dist="38100" dir="2700000" algn="tl">
                    <a:srgbClr val="000000">
                      <a:alpha val="43137"/>
                    </a:srgbClr>
                  </a:outerShdw>
                </a:effectLst>
              </a:rPr>
              <a:t>Until 2009, this wasn’t much</a:t>
            </a:r>
          </a:p>
          <a:p>
            <a:r>
              <a:rPr lang="en-US" sz="2000" dirty="0" smtClean="0">
                <a:effectLst>
                  <a:outerShdw blurRad="38100" dist="38100" dir="2700000" algn="tl">
                    <a:srgbClr val="000000">
                      <a:alpha val="43137"/>
                    </a:srgbClr>
                  </a:outerShdw>
                </a:effectLst>
              </a:rPr>
              <a:t>of a concern because there</a:t>
            </a:r>
          </a:p>
          <a:p>
            <a:r>
              <a:rPr lang="en-US" sz="2000" dirty="0" smtClean="0">
                <a:effectLst>
                  <a:outerShdw blurRad="38100" dist="38100" dir="2700000" algn="tl">
                    <a:srgbClr val="000000">
                      <a:alpha val="43137"/>
                    </a:srgbClr>
                  </a:outerShdw>
                </a:effectLst>
              </a:rPr>
              <a:t>are very few domestic sheep</a:t>
            </a:r>
          </a:p>
          <a:p>
            <a:r>
              <a:rPr lang="en-US" sz="2000" dirty="0" smtClean="0">
                <a:effectLst>
                  <a:outerShdw blurRad="38100" dist="38100" dir="2700000" algn="tl">
                    <a:srgbClr val="000000">
                      <a:alpha val="43137"/>
                    </a:srgbClr>
                  </a:outerShdw>
                </a:effectLst>
              </a:rPr>
              <a:t>farms near this wild bighorn sheep herd.</a:t>
            </a:r>
          </a:p>
        </p:txBody>
      </p:sp>
      <p:sp>
        <p:nvSpPr>
          <p:cNvPr id="34" name="TextBox 33"/>
          <p:cNvSpPr txBox="1"/>
          <p:nvPr/>
        </p:nvSpPr>
        <p:spPr>
          <a:xfrm>
            <a:off x="76200" y="4267200"/>
            <a:ext cx="3505200" cy="1938992"/>
          </a:xfrm>
          <a:prstGeom prst="rect">
            <a:avLst/>
          </a:prstGeom>
          <a:noFill/>
        </p:spPr>
        <p:txBody>
          <a:bodyPr wrap="square" rtlCol="0">
            <a:spAutoFit/>
          </a:bodyPr>
          <a:lstStyle/>
          <a:p>
            <a:r>
              <a:rPr lang="en-US" sz="2000" dirty="0" smtClean="0">
                <a:effectLst>
                  <a:outerShdw blurRad="38100" dist="38100" dir="2700000" algn="tl">
                    <a:srgbClr val="000000">
                      <a:alpha val="43137"/>
                    </a:srgbClr>
                  </a:outerShdw>
                </a:effectLst>
              </a:rPr>
              <a:t>But, given that the 2009 die-off</a:t>
            </a:r>
          </a:p>
          <a:p>
            <a:r>
              <a:rPr lang="en-US" sz="2000" dirty="0" smtClean="0">
                <a:effectLst>
                  <a:outerShdw blurRad="38100" dist="38100" dir="2700000" algn="tl">
                    <a:srgbClr val="000000">
                      <a:alpha val="43137"/>
                    </a:srgbClr>
                  </a:outerShdw>
                </a:effectLst>
              </a:rPr>
              <a:t>appears to have been caused </a:t>
            </a:r>
          </a:p>
          <a:p>
            <a:r>
              <a:rPr lang="en-US" sz="2000" dirty="0" smtClean="0">
                <a:effectLst>
                  <a:outerShdw blurRad="38100" dist="38100" dir="2700000" algn="tl">
                    <a:srgbClr val="000000">
                      <a:alpha val="43137"/>
                    </a:srgbClr>
                  </a:outerShdw>
                </a:effectLst>
              </a:rPr>
              <a:t>by pneumonia, minimizing disease transfer from domestic sheep to wild sheep is a potential concern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152400" y="1150203"/>
            <a:ext cx="8763000" cy="830997"/>
          </a:xfrm>
          <a:prstGeom prst="rect">
            <a:avLst/>
          </a:prstGeom>
          <a:noFill/>
        </p:spPr>
        <p:txBody>
          <a:bodyPr wrap="square" rtlCol="0">
            <a:spAutoFit/>
          </a:bodyPr>
          <a:lstStyle/>
          <a:p>
            <a:endParaRPr lang="en-US" sz="2400" dirty="0" smtClean="0"/>
          </a:p>
          <a:p>
            <a:endParaRPr lang="en-US" sz="2400" b="1" dirty="0"/>
          </a:p>
        </p:txBody>
      </p:sp>
      <p:sp>
        <p:nvSpPr>
          <p:cNvPr id="7" name="TextBox 6"/>
          <p:cNvSpPr txBox="1"/>
          <p:nvPr/>
        </p:nvSpPr>
        <p:spPr>
          <a:xfrm>
            <a:off x="304800" y="1302603"/>
            <a:ext cx="8763000" cy="830997"/>
          </a:xfrm>
          <a:prstGeom prst="rect">
            <a:avLst/>
          </a:prstGeom>
          <a:noFill/>
        </p:spPr>
        <p:txBody>
          <a:bodyPr wrap="square" rtlCol="0">
            <a:spAutoFit/>
          </a:bodyPr>
          <a:lstStyle/>
          <a:p>
            <a:endParaRPr lang="en-US" sz="2400" dirty="0" smtClean="0"/>
          </a:p>
          <a:p>
            <a:endParaRPr lang="en-US" sz="2400" b="1" dirty="0"/>
          </a:p>
        </p:txBody>
      </p:sp>
      <p:sp>
        <p:nvSpPr>
          <p:cNvPr id="10" name="TextBox 9"/>
          <p:cNvSpPr txBox="1"/>
          <p:nvPr/>
        </p:nvSpPr>
        <p:spPr>
          <a:xfrm>
            <a:off x="676633" y="106180"/>
            <a:ext cx="8112285" cy="646331"/>
          </a:xfrm>
          <a:prstGeom prst="rect">
            <a:avLst/>
          </a:prstGeom>
          <a:noFill/>
        </p:spPr>
        <p:txBody>
          <a:bodyPr wrap="none" rtlCol="0">
            <a:spAutoFit/>
          </a:bodyPr>
          <a:lstStyle/>
          <a:p>
            <a:r>
              <a:rPr lang="en-US" sz="3200" b="1" dirty="0" smtClean="0"/>
              <a:t>Case Study Activity with REAL DATA:  </a:t>
            </a:r>
            <a:r>
              <a:rPr lang="en-US" sz="3600" b="1" dirty="0" smtClean="0">
                <a:solidFill>
                  <a:srgbClr val="C00000"/>
                </a:solidFill>
                <a:effectLst>
                  <a:outerShdw blurRad="38100" dist="38100" dir="2700000" algn="tl">
                    <a:srgbClr val="000000">
                      <a:alpha val="43137"/>
                    </a:srgbClr>
                  </a:outerShdw>
                </a:effectLst>
              </a:rPr>
              <a:t>RESULTS</a:t>
            </a:r>
            <a:endParaRPr lang="en-US" sz="3600" b="1" dirty="0">
              <a:solidFill>
                <a:srgbClr val="C00000"/>
              </a:solidFill>
              <a:effectLst>
                <a:outerShdw blurRad="38100" dist="38100" dir="2700000" algn="tl">
                  <a:srgbClr val="000000">
                    <a:alpha val="43137"/>
                  </a:srgbClr>
                </a:outerShdw>
              </a:effectLst>
            </a:endParaRPr>
          </a:p>
        </p:txBody>
      </p:sp>
      <p:sp>
        <p:nvSpPr>
          <p:cNvPr id="9" name="TextBox 8"/>
          <p:cNvSpPr txBox="1"/>
          <p:nvPr/>
        </p:nvSpPr>
        <p:spPr>
          <a:xfrm>
            <a:off x="872840" y="1457980"/>
            <a:ext cx="7411388" cy="523220"/>
          </a:xfrm>
          <a:prstGeom prst="rect">
            <a:avLst/>
          </a:prstGeom>
          <a:noFill/>
        </p:spPr>
        <p:txBody>
          <a:bodyPr wrap="none" rtlCol="0">
            <a:spAutoFit/>
          </a:bodyPr>
          <a:lstStyle/>
          <a:p>
            <a:r>
              <a:rPr lang="en-US" sz="2800" dirty="0" smtClean="0">
                <a:solidFill>
                  <a:schemeClr val="accent3">
                    <a:lumMod val="60000"/>
                    <a:lumOff val="40000"/>
                  </a:schemeClr>
                </a:solidFill>
                <a:effectLst>
                  <a:outerShdw blurRad="38100" dist="38100" dir="2700000" algn="tl">
                    <a:srgbClr val="000000">
                      <a:alpha val="43137"/>
                    </a:srgbClr>
                  </a:outerShdw>
                </a:effectLst>
              </a:rPr>
              <a:t>What factors affect the conservation of this herd?</a:t>
            </a:r>
            <a:endParaRPr lang="en-US" sz="2800" dirty="0">
              <a:solidFill>
                <a:schemeClr val="accent3">
                  <a:lumMod val="60000"/>
                  <a:lumOff val="40000"/>
                </a:schemeClr>
              </a:solidFill>
              <a:effectLst>
                <a:outerShdw blurRad="38100" dist="38100" dir="2700000" algn="tl">
                  <a:srgbClr val="000000">
                    <a:alpha val="43137"/>
                  </a:srgbClr>
                </a:outerShdw>
              </a:effectLst>
            </a:endParaRPr>
          </a:p>
        </p:txBody>
      </p:sp>
      <p:sp>
        <p:nvSpPr>
          <p:cNvPr id="11" name="TextBox 10"/>
          <p:cNvSpPr txBox="1"/>
          <p:nvPr/>
        </p:nvSpPr>
        <p:spPr>
          <a:xfrm>
            <a:off x="535786" y="914400"/>
            <a:ext cx="8151014" cy="523220"/>
          </a:xfrm>
          <a:prstGeom prst="rect">
            <a:avLst/>
          </a:prstGeom>
          <a:noFill/>
        </p:spPr>
        <p:txBody>
          <a:bodyPr wrap="none" rtlCol="0">
            <a:spAutoFit/>
          </a:bodyPr>
          <a:lstStyle/>
          <a:p>
            <a:r>
              <a:rPr lang="en-US" sz="2800" dirty="0" smtClean="0">
                <a:solidFill>
                  <a:srgbClr val="FFFF00"/>
                </a:solidFill>
              </a:rPr>
              <a:t>GROUP 5:  Southern Rocky Mountain Front sheep herd</a:t>
            </a:r>
            <a:endParaRPr lang="en-US" sz="2800" dirty="0">
              <a:solidFill>
                <a:srgbClr val="FFFF00"/>
              </a:solidFill>
            </a:endParaRPr>
          </a:p>
        </p:txBody>
      </p:sp>
      <p:sp>
        <p:nvSpPr>
          <p:cNvPr id="17" name="TextBox 16"/>
          <p:cNvSpPr txBox="1"/>
          <p:nvPr/>
        </p:nvSpPr>
        <p:spPr>
          <a:xfrm>
            <a:off x="1049440" y="2286000"/>
            <a:ext cx="1998560" cy="707886"/>
          </a:xfrm>
          <a:prstGeom prst="rect">
            <a:avLst/>
          </a:prstGeom>
          <a:noFill/>
        </p:spPr>
        <p:txBody>
          <a:bodyPr wrap="none" rtlCol="0">
            <a:spAutoFit/>
          </a:bodyPr>
          <a:lstStyle/>
          <a:p>
            <a:r>
              <a:rPr lang="en-US" sz="2000" dirty="0" smtClean="0">
                <a:solidFill>
                  <a:srgbClr val="FFFF00"/>
                </a:solidFill>
                <a:effectLst>
                  <a:outerShdw blurRad="38100" dist="38100" dir="2700000" algn="tl">
                    <a:srgbClr val="000000">
                      <a:alpha val="43137"/>
                    </a:srgbClr>
                  </a:outerShdw>
                </a:effectLst>
              </a:rPr>
              <a:t>Maintaining high </a:t>
            </a:r>
          </a:p>
          <a:p>
            <a:r>
              <a:rPr lang="en-US" sz="2000" dirty="0" smtClean="0">
                <a:solidFill>
                  <a:srgbClr val="FFFF00"/>
                </a:solidFill>
                <a:effectLst>
                  <a:outerShdw blurRad="38100" dist="38100" dir="2700000" algn="tl">
                    <a:srgbClr val="000000">
                      <a:alpha val="43137"/>
                    </a:srgbClr>
                  </a:outerShdw>
                </a:effectLst>
              </a:rPr>
              <a:t>quality habitat</a:t>
            </a:r>
          </a:p>
        </p:txBody>
      </p:sp>
      <p:pic>
        <p:nvPicPr>
          <p:cNvPr id="19" name="Picture 2" descr="E:\OLD Townsend Hard Drive6-08\Photos\BLM\MVC-003F.JPG"/>
          <p:cNvPicPr>
            <a:picLocks noChangeAspect="1" noChangeArrowheads="1"/>
          </p:cNvPicPr>
          <p:nvPr/>
        </p:nvPicPr>
        <p:blipFill>
          <a:blip r:embed="rId3" cstate="print"/>
          <a:srcRect l="8291" t="1852" r="13776" b="1852"/>
          <a:stretch>
            <a:fillRect/>
          </a:stretch>
        </p:blipFill>
        <p:spPr>
          <a:xfrm>
            <a:off x="304800" y="2971800"/>
            <a:ext cx="3289040" cy="3048000"/>
          </a:xfrm>
          <a:prstGeom prst="rect">
            <a:avLst/>
          </a:prstGeom>
          <a:noFill/>
        </p:spPr>
      </p:pic>
      <p:sp>
        <p:nvSpPr>
          <p:cNvPr id="20" name="Rounded Rectangle 19"/>
          <p:cNvSpPr/>
          <p:nvPr/>
        </p:nvSpPr>
        <p:spPr>
          <a:xfrm>
            <a:off x="6400800" y="2133600"/>
            <a:ext cx="2590800" cy="4114800"/>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Bent Arrow 21"/>
          <p:cNvSpPr/>
          <p:nvPr/>
        </p:nvSpPr>
        <p:spPr>
          <a:xfrm rot="4281927">
            <a:off x="6043790" y="1200675"/>
            <a:ext cx="990600" cy="762000"/>
          </a:xfrm>
          <a:prstGeom prst="bentArrow">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23" name="Picture 22" descr="shutterstock_101024194.jpg"/>
          <p:cNvPicPr>
            <a:picLocks noChangeAspect="1"/>
          </p:cNvPicPr>
          <p:nvPr/>
        </p:nvPicPr>
        <p:blipFill>
          <a:blip r:embed="rId4" cstate="print"/>
          <a:srcRect l="52309"/>
          <a:stretch>
            <a:fillRect/>
          </a:stretch>
        </p:blipFill>
        <p:spPr>
          <a:xfrm>
            <a:off x="3942709" y="2985655"/>
            <a:ext cx="2167146" cy="3018080"/>
          </a:xfrm>
          <a:prstGeom prst="rect">
            <a:avLst/>
          </a:prstGeom>
        </p:spPr>
      </p:pic>
      <p:sp>
        <p:nvSpPr>
          <p:cNvPr id="24" name="TextBox 23"/>
          <p:cNvSpPr txBox="1"/>
          <p:nvPr/>
        </p:nvSpPr>
        <p:spPr>
          <a:xfrm>
            <a:off x="3657600" y="2277769"/>
            <a:ext cx="3124200" cy="707886"/>
          </a:xfrm>
          <a:prstGeom prst="rect">
            <a:avLst/>
          </a:prstGeom>
          <a:noFill/>
        </p:spPr>
        <p:txBody>
          <a:bodyPr wrap="square" rtlCol="0">
            <a:spAutoFit/>
          </a:bodyPr>
          <a:lstStyle/>
          <a:p>
            <a:r>
              <a:rPr lang="en-US" sz="2000" dirty="0" smtClean="0">
                <a:solidFill>
                  <a:srgbClr val="FFFF00"/>
                </a:solidFill>
                <a:effectLst>
                  <a:outerShdw blurRad="38100" dist="38100" dir="2700000" algn="tl">
                    <a:srgbClr val="000000">
                      <a:alpha val="43137"/>
                    </a:srgbClr>
                  </a:outerShdw>
                </a:effectLst>
              </a:rPr>
              <a:t>Disease transmission from domestic sheep and goats</a:t>
            </a:r>
            <a:endParaRPr lang="en-US" sz="2000" dirty="0">
              <a:solidFill>
                <a:srgbClr val="FFFF00"/>
              </a:solidFill>
              <a:effectLst>
                <a:outerShdw blurRad="38100" dist="38100" dir="2700000" algn="tl">
                  <a:srgbClr val="000000">
                    <a:alpha val="43137"/>
                  </a:srgbClr>
                </a:outerShdw>
              </a:effectLst>
            </a:endParaRPr>
          </a:p>
        </p:txBody>
      </p:sp>
      <p:pic>
        <p:nvPicPr>
          <p:cNvPr id="25" name="Picture 24" descr="shutterstock_109339274.jpg"/>
          <p:cNvPicPr>
            <a:picLocks noChangeAspect="1"/>
          </p:cNvPicPr>
          <p:nvPr/>
        </p:nvPicPr>
        <p:blipFill>
          <a:blip r:embed="rId5" cstate="print"/>
          <a:srcRect l="-2778" r="10859" b="4498"/>
          <a:stretch>
            <a:fillRect/>
          </a:stretch>
        </p:blipFill>
        <p:spPr>
          <a:xfrm>
            <a:off x="7772400" y="2971800"/>
            <a:ext cx="1066800" cy="838200"/>
          </a:xfrm>
          <a:prstGeom prst="rect">
            <a:avLst/>
          </a:prstGeom>
        </p:spPr>
      </p:pic>
      <p:pic>
        <p:nvPicPr>
          <p:cNvPr id="26" name="Picture 25" descr="shutterstock_106795754.jpg"/>
          <p:cNvPicPr>
            <a:picLocks noChangeAspect="1"/>
          </p:cNvPicPr>
          <p:nvPr/>
        </p:nvPicPr>
        <p:blipFill>
          <a:blip r:embed="rId6" cstate="print"/>
          <a:srcRect l="13210" t="3088" r="16865" b="16615"/>
          <a:stretch>
            <a:fillRect/>
          </a:stretch>
        </p:blipFill>
        <p:spPr>
          <a:xfrm>
            <a:off x="6599875" y="2971800"/>
            <a:ext cx="1094914" cy="838200"/>
          </a:xfrm>
          <a:prstGeom prst="rect">
            <a:avLst/>
          </a:prstGeom>
        </p:spPr>
      </p:pic>
      <p:pic>
        <p:nvPicPr>
          <p:cNvPr id="27" name="Picture 26" descr="shutterstock_111155759.jpg"/>
          <p:cNvPicPr>
            <a:picLocks noChangeAspect="1"/>
          </p:cNvPicPr>
          <p:nvPr/>
        </p:nvPicPr>
        <p:blipFill>
          <a:blip r:embed="rId7" cstate="print"/>
          <a:srcRect l="10872" t="3224" r="7036" b="-1009"/>
          <a:stretch>
            <a:fillRect/>
          </a:stretch>
        </p:blipFill>
        <p:spPr>
          <a:xfrm>
            <a:off x="6553200" y="4038600"/>
            <a:ext cx="1143000" cy="990600"/>
          </a:xfrm>
          <a:prstGeom prst="rect">
            <a:avLst/>
          </a:prstGeom>
        </p:spPr>
      </p:pic>
      <p:pic>
        <p:nvPicPr>
          <p:cNvPr id="29" name="Picture 28" descr="shutterstock_100038647.jpg"/>
          <p:cNvPicPr>
            <a:picLocks noChangeAspect="1"/>
          </p:cNvPicPr>
          <p:nvPr/>
        </p:nvPicPr>
        <p:blipFill>
          <a:blip r:embed="rId8" cstate="print"/>
          <a:srcRect l="5688" r="957" b="6452"/>
          <a:stretch>
            <a:fillRect/>
          </a:stretch>
        </p:blipFill>
        <p:spPr>
          <a:xfrm>
            <a:off x="7848600" y="4038600"/>
            <a:ext cx="990600" cy="990600"/>
          </a:xfrm>
          <a:prstGeom prst="rect">
            <a:avLst/>
          </a:prstGeom>
        </p:spPr>
      </p:pic>
      <p:sp>
        <p:nvSpPr>
          <p:cNvPr id="31" name="TextBox 30"/>
          <p:cNvSpPr txBox="1"/>
          <p:nvPr/>
        </p:nvSpPr>
        <p:spPr>
          <a:xfrm>
            <a:off x="7146431" y="2419290"/>
            <a:ext cx="1311769" cy="400110"/>
          </a:xfrm>
          <a:prstGeom prst="rect">
            <a:avLst/>
          </a:prstGeom>
          <a:noFill/>
        </p:spPr>
        <p:txBody>
          <a:bodyPr wrap="none" rtlCol="0">
            <a:spAutoFit/>
          </a:bodyPr>
          <a:lstStyle/>
          <a:p>
            <a:r>
              <a:rPr lang="en-US" sz="2000" dirty="0" smtClean="0">
                <a:solidFill>
                  <a:srgbClr val="FFFF00"/>
                </a:solidFill>
                <a:effectLst>
                  <a:outerShdw blurRad="38100" dist="38100" dir="2700000" algn="tl">
                    <a:srgbClr val="000000">
                      <a:alpha val="43137"/>
                    </a:srgbClr>
                  </a:outerShdw>
                </a:effectLst>
              </a:rPr>
              <a:t>Predators?</a:t>
            </a:r>
          </a:p>
        </p:txBody>
      </p:sp>
      <p:pic>
        <p:nvPicPr>
          <p:cNvPr id="32" name="Picture 31" descr="shutterstock_85484059.jpg"/>
          <p:cNvPicPr>
            <a:picLocks noChangeAspect="1"/>
          </p:cNvPicPr>
          <p:nvPr/>
        </p:nvPicPr>
        <p:blipFill>
          <a:blip r:embed="rId9" cstate="print"/>
          <a:srcRect l="38333" t="18742" r="20000" b="33691"/>
          <a:stretch>
            <a:fillRect/>
          </a:stretch>
        </p:blipFill>
        <p:spPr>
          <a:xfrm>
            <a:off x="7848600" y="5181600"/>
            <a:ext cx="1017815" cy="838200"/>
          </a:xfrm>
          <a:prstGeom prst="rect">
            <a:avLst/>
          </a:prstGeom>
        </p:spPr>
      </p:pic>
      <p:pic>
        <p:nvPicPr>
          <p:cNvPr id="33" name="Picture 32" descr="shutterstock_123205321.jpg"/>
          <p:cNvPicPr>
            <a:picLocks noChangeAspect="1"/>
          </p:cNvPicPr>
          <p:nvPr/>
        </p:nvPicPr>
        <p:blipFill>
          <a:blip r:embed="rId10" cstate="print"/>
          <a:srcRect l="41624" t="41600" r="34329" b="30765"/>
          <a:stretch>
            <a:fillRect/>
          </a:stretch>
        </p:blipFill>
        <p:spPr>
          <a:xfrm>
            <a:off x="6553200" y="5188530"/>
            <a:ext cx="1096108" cy="838200"/>
          </a:xfrm>
          <a:prstGeom prst="rect">
            <a:avLst/>
          </a:prstGeom>
        </p:spPr>
      </p:pic>
      <p:sp>
        <p:nvSpPr>
          <p:cNvPr id="21" name="Rounded Rectangle 20"/>
          <p:cNvSpPr/>
          <p:nvPr/>
        </p:nvSpPr>
        <p:spPr>
          <a:xfrm rot="843283">
            <a:off x="3868131" y="942295"/>
            <a:ext cx="2204911" cy="750544"/>
          </a:xfrm>
          <a:prstGeom prst="roundRect">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Time for this one</a:t>
            </a:r>
            <a:endParaRPr lang="en-US"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152400" y="1150203"/>
            <a:ext cx="8763000" cy="830997"/>
          </a:xfrm>
          <a:prstGeom prst="rect">
            <a:avLst/>
          </a:prstGeom>
          <a:noFill/>
        </p:spPr>
        <p:txBody>
          <a:bodyPr wrap="square" rtlCol="0">
            <a:spAutoFit/>
          </a:bodyPr>
          <a:lstStyle/>
          <a:p>
            <a:endParaRPr lang="en-US" sz="2400" dirty="0" smtClean="0"/>
          </a:p>
          <a:p>
            <a:endParaRPr lang="en-US" sz="2400" b="1" dirty="0"/>
          </a:p>
        </p:txBody>
      </p:sp>
      <p:sp>
        <p:nvSpPr>
          <p:cNvPr id="7" name="TextBox 6"/>
          <p:cNvSpPr txBox="1"/>
          <p:nvPr/>
        </p:nvSpPr>
        <p:spPr>
          <a:xfrm>
            <a:off x="304800" y="1302603"/>
            <a:ext cx="8763000" cy="830997"/>
          </a:xfrm>
          <a:prstGeom prst="rect">
            <a:avLst/>
          </a:prstGeom>
          <a:noFill/>
        </p:spPr>
        <p:txBody>
          <a:bodyPr wrap="square" rtlCol="0">
            <a:spAutoFit/>
          </a:bodyPr>
          <a:lstStyle/>
          <a:p>
            <a:endParaRPr lang="en-US" sz="2400" dirty="0" smtClean="0"/>
          </a:p>
          <a:p>
            <a:endParaRPr lang="en-US" sz="2400" b="1" dirty="0"/>
          </a:p>
        </p:txBody>
      </p:sp>
      <p:sp>
        <p:nvSpPr>
          <p:cNvPr id="10" name="TextBox 9"/>
          <p:cNvSpPr txBox="1"/>
          <p:nvPr/>
        </p:nvSpPr>
        <p:spPr>
          <a:xfrm>
            <a:off x="676633" y="106180"/>
            <a:ext cx="8112285" cy="646331"/>
          </a:xfrm>
          <a:prstGeom prst="rect">
            <a:avLst/>
          </a:prstGeom>
          <a:noFill/>
        </p:spPr>
        <p:txBody>
          <a:bodyPr wrap="none" rtlCol="0">
            <a:spAutoFit/>
          </a:bodyPr>
          <a:lstStyle/>
          <a:p>
            <a:r>
              <a:rPr lang="en-US" sz="3200" b="1" dirty="0" smtClean="0"/>
              <a:t>Case Study Activity with REAL DATA:  </a:t>
            </a:r>
            <a:r>
              <a:rPr lang="en-US" sz="3600" b="1" dirty="0" smtClean="0">
                <a:solidFill>
                  <a:srgbClr val="C00000"/>
                </a:solidFill>
                <a:effectLst>
                  <a:outerShdw blurRad="38100" dist="38100" dir="2700000" algn="tl">
                    <a:srgbClr val="000000">
                      <a:alpha val="43137"/>
                    </a:srgbClr>
                  </a:outerShdw>
                </a:effectLst>
              </a:rPr>
              <a:t>RESULTS</a:t>
            </a:r>
            <a:endParaRPr lang="en-US" sz="3600" b="1" dirty="0">
              <a:solidFill>
                <a:srgbClr val="C00000"/>
              </a:solidFill>
              <a:effectLst>
                <a:outerShdw blurRad="38100" dist="38100" dir="2700000" algn="tl">
                  <a:srgbClr val="000000">
                    <a:alpha val="43137"/>
                  </a:srgbClr>
                </a:outerShdw>
              </a:effectLst>
            </a:endParaRPr>
          </a:p>
        </p:txBody>
      </p:sp>
      <p:sp>
        <p:nvSpPr>
          <p:cNvPr id="9" name="TextBox 8"/>
          <p:cNvSpPr txBox="1"/>
          <p:nvPr/>
        </p:nvSpPr>
        <p:spPr>
          <a:xfrm>
            <a:off x="872840" y="1457980"/>
            <a:ext cx="7411388" cy="523220"/>
          </a:xfrm>
          <a:prstGeom prst="rect">
            <a:avLst/>
          </a:prstGeom>
          <a:noFill/>
        </p:spPr>
        <p:txBody>
          <a:bodyPr wrap="none" rtlCol="0">
            <a:spAutoFit/>
          </a:bodyPr>
          <a:lstStyle/>
          <a:p>
            <a:r>
              <a:rPr lang="en-US" sz="2800" dirty="0" smtClean="0">
                <a:solidFill>
                  <a:schemeClr val="accent3">
                    <a:lumMod val="60000"/>
                    <a:lumOff val="40000"/>
                  </a:schemeClr>
                </a:solidFill>
                <a:effectLst>
                  <a:outerShdw blurRad="38100" dist="38100" dir="2700000" algn="tl">
                    <a:srgbClr val="000000">
                      <a:alpha val="43137"/>
                    </a:srgbClr>
                  </a:outerShdw>
                </a:effectLst>
              </a:rPr>
              <a:t>What factors affect the conservation of this herd?</a:t>
            </a:r>
            <a:endParaRPr lang="en-US" sz="2800" dirty="0">
              <a:solidFill>
                <a:schemeClr val="accent3">
                  <a:lumMod val="60000"/>
                  <a:lumOff val="40000"/>
                </a:schemeClr>
              </a:solidFill>
              <a:effectLst>
                <a:outerShdw blurRad="38100" dist="38100" dir="2700000" algn="tl">
                  <a:srgbClr val="000000">
                    <a:alpha val="43137"/>
                  </a:srgbClr>
                </a:outerShdw>
              </a:effectLst>
            </a:endParaRPr>
          </a:p>
        </p:txBody>
      </p:sp>
      <p:sp>
        <p:nvSpPr>
          <p:cNvPr id="11" name="TextBox 10"/>
          <p:cNvSpPr txBox="1"/>
          <p:nvPr/>
        </p:nvSpPr>
        <p:spPr>
          <a:xfrm>
            <a:off x="535786" y="914400"/>
            <a:ext cx="8151014" cy="523220"/>
          </a:xfrm>
          <a:prstGeom prst="rect">
            <a:avLst/>
          </a:prstGeom>
          <a:noFill/>
        </p:spPr>
        <p:txBody>
          <a:bodyPr wrap="none" rtlCol="0">
            <a:spAutoFit/>
          </a:bodyPr>
          <a:lstStyle/>
          <a:p>
            <a:r>
              <a:rPr lang="en-US" sz="2800" dirty="0" smtClean="0">
                <a:solidFill>
                  <a:srgbClr val="FFFF00"/>
                </a:solidFill>
              </a:rPr>
              <a:t>GROUP 5:  Southern Rocky Mountain Front sheep herd</a:t>
            </a:r>
            <a:endParaRPr lang="en-US" sz="2800" dirty="0">
              <a:solidFill>
                <a:srgbClr val="FFFF00"/>
              </a:solidFill>
            </a:endParaRPr>
          </a:p>
        </p:txBody>
      </p:sp>
      <p:sp>
        <p:nvSpPr>
          <p:cNvPr id="20" name="Rounded Rectangle 19"/>
          <p:cNvSpPr/>
          <p:nvPr/>
        </p:nvSpPr>
        <p:spPr>
          <a:xfrm>
            <a:off x="6400800" y="2133600"/>
            <a:ext cx="2590800" cy="4114800"/>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descr="shutterstock_109339274.jpg"/>
          <p:cNvPicPr>
            <a:picLocks noChangeAspect="1"/>
          </p:cNvPicPr>
          <p:nvPr/>
        </p:nvPicPr>
        <p:blipFill>
          <a:blip r:embed="rId3" cstate="print"/>
          <a:srcRect l="-2778" r="10859" b="4498"/>
          <a:stretch>
            <a:fillRect/>
          </a:stretch>
        </p:blipFill>
        <p:spPr>
          <a:xfrm>
            <a:off x="7772400" y="2971800"/>
            <a:ext cx="1066800" cy="838200"/>
          </a:xfrm>
          <a:prstGeom prst="rect">
            <a:avLst/>
          </a:prstGeom>
        </p:spPr>
      </p:pic>
      <p:pic>
        <p:nvPicPr>
          <p:cNvPr id="26" name="Picture 25" descr="shutterstock_106795754.jpg"/>
          <p:cNvPicPr>
            <a:picLocks noChangeAspect="1"/>
          </p:cNvPicPr>
          <p:nvPr/>
        </p:nvPicPr>
        <p:blipFill>
          <a:blip r:embed="rId4" cstate="print"/>
          <a:srcRect l="13210" t="3088" r="16865" b="16615"/>
          <a:stretch>
            <a:fillRect/>
          </a:stretch>
        </p:blipFill>
        <p:spPr>
          <a:xfrm>
            <a:off x="6599875" y="2971800"/>
            <a:ext cx="1094914" cy="838200"/>
          </a:xfrm>
          <a:prstGeom prst="rect">
            <a:avLst/>
          </a:prstGeom>
        </p:spPr>
      </p:pic>
      <p:pic>
        <p:nvPicPr>
          <p:cNvPr id="27" name="Picture 26" descr="shutterstock_111155759.jpg"/>
          <p:cNvPicPr>
            <a:picLocks noChangeAspect="1"/>
          </p:cNvPicPr>
          <p:nvPr/>
        </p:nvPicPr>
        <p:blipFill>
          <a:blip r:embed="rId5" cstate="print"/>
          <a:srcRect l="10872" t="3224" r="7036" b="-1009"/>
          <a:stretch>
            <a:fillRect/>
          </a:stretch>
        </p:blipFill>
        <p:spPr>
          <a:xfrm>
            <a:off x="6553200" y="4038600"/>
            <a:ext cx="1143000" cy="990600"/>
          </a:xfrm>
          <a:prstGeom prst="rect">
            <a:avLst/>
          </a:prstGeom>
        </p:spPr>
      </p:pic>
      <p:pic>
        <p:nvPicPr>
          <p:cNvPr id="29" name="Picture 28" descr="shutterstock_100038647.jpg"/>
          <p:cNvPicPr>
            <a:picLocks noChangeAspect="1"/>
          </p:cNvPicPr>
          <p:nvPr/>
        </p:nvPicPr>
        <p:blipFill>
          <a:blip r:embed="rId6" cstate="print"/>
          <a:srcRect l="5688" r="957" b="6452"/>
          <a:stretch>
            <a:fillRect/>
          </a:stretch>
        </p:blipFill>
        <p:spPr>
          <a:xfrm>
            <a:off x="7848600" y="4038600"/>
            <a:ext cx="990600" cy="990600"/>
          </a:xfrm>
          <a:prstGeom prst="rect">
            <a:avLst/>
          </a:prstGeom>
        </p:spPr>
      </p:pic>
      <p:sp>
        <p:nvSpPr>
          <p:cNvPr id="31" name="TextBox 30"/>
          <p:cNvSpPr txBox="1"/>
          <p:nvPr/>
        </p:nvSpPr>
        <p:spPr>
          <a:xfrm>
            <a:off x="7146431" y="2419290"/>
            <a:ext cx="1311769" cy="400110"/>
          </a:xfrm>
          <a:prstGeom prst="rect">
            <a:avLst/>
          </a:prstGeom>
          <a:noFill/>
        </p:spPr>
        <p:txBody>
          <a:bodyPr wrap="none" rtlCol="0">
            <a:spAutoFit/>
          </a:bodyPr>
          <a:lstStyle/>
          <a:p>
            <a:r>
              <a:rPr lang="en-US" sz="2000" dirty="0" smtClean="0">
                <a:solidFill>
                  <a:srgbClr val="FFFF00"/>
                </a:solidFill>
                <a:effectLst>
                  <a:outerShdw blurRad="38100" dist="38100" dir="2700000" algn="tl">
                    <a:srgbClr val="000000">
                      <a:alpha val="43137"/>
                    </a:srgbClr>
                  </a:outerShdw>
                </a:effectLst>
              </a:rPr>
              <a:t>Predators?</a:t>
            </a:r>
          </a:p>
        </p:txBody>
      </p:sp>
      <p:pic>
        <p:nvPicPr>
          <p:cNvPr id="32" name="Picture 31" descr="shutterstock_85484059.jpg"/>
          <p:cNvPicPr>
            <a:picLocks noChangeAspect="1"/>
          </p:cNvPicPr>
          <p:nvPr/>
        </p:nvPicPr>
        <p:blipFill>
          <a:blip r:embed="rId7" cstate="print"/>
          <a:srcRect l="38333" t="18742" r="20000" b="33691"/>
          <a:stretch>
            <a:fillRect/>
          </a:stretch>
        </p:blipFill>
        <p:spPr>
          <a:xfrm>
            <a:off x="7848600" y="5181600"/>
            <a:ext cx="1017815" cy="838200"/>
          </a:xfrm>
          <a:prstGeom prst="rect">
            <a:avLst/>
          </a:prstGeom>
        </p:spPr>
      </p:pic>
      <p:pic>
        <p:nvPicPr>
          <p:cNvPr id="33" name="Picture 32" descr="shutterstock_123205321.jpg"/>
          <p:cNvPicPr>
            <a:picLocks noChangeAspect="1"/>
          </p:cNvPicPr>
          <p:nvPr/>
        </p:nvPicPr>
        <p:blipFill>
          <a:blip r:embed="rId8" cstate="print"/>
          <a:srcRect l="41624" t="41600" r="34329" b="30765"/>
          <a:stretch>
            <a:fillRect/>
          </a:stretch>
        </p:blipFill>
        <p:spPr>
          <a:xfrm>
            <a:off x="6553200" y="5188530"/>
            <a:ext cx="1096108" cy="838200"/>
          </a:xfrm>
          <a:prstGeom prst="rect">
            <a:avLst/>
          </a:prstGeom>
        </p:spPr>
      </p:pic>
      <p:sp>
        <p:nvSpPr>
          <p:cNvPr id="28" name="TextBox 27"/>
          <p:cNvSpPr txBox="1"/>
          <p:nvPr/>
        </p:nvSpPr>
        <p:spPr>
          <a:xfrm>
            <a:off x="152400" y="2286000"/>
            <a:ext cx="5943600" cy="1015663"/>
          </a:xfrm>
          <a:prstGeom prst="rect">
            <a:avLst/>
          </a:prstGeom>
          <a:noFill/>
        </p:spPr>
        <p:txBody>
          <a:bodyPr wrap="square" rtlCol="0">
            <a:spAutoFit/>
          </a:bodyPr>
          <a:lstStyle/>
          <a:p>
            <a:r>
              <a:rPr lang="en-US" sz="2000" dirty="0" smtClean="0">
                <a:effectLst>
                  <a:outerShdw blurRad="38100" dist="38100" dir="2700000" algn="tl">
                    <a:srgbClr val="000000">
                      <a:alpha val="43137"/>
                    </a:srgbClr>
                  </a:outerShdw>
                </a:effectLst>
              </a:rPr>
              <a:t>This region has a strong predator presence, so it is likely that bighorn sheep survival could be or is affected by predators. </a:t>
            </a:r>
          </a:p>
        </p:txBody>
      </p:sp>
      <p:sp>
        <p:nvSpPr>
          <p:cNvPr id="34" name="TextBox 33"/>
          <p:cNvSpPr txBox="1"/>
          <p:nvPr/>
        </p:nvSpPr>
        <p:spPr>
          <a:xfrm>
            <a:off x="152400" y="3810000"/>
            <a:ext cx="5943600" cy="400110"/>
          </a:xfrm>
          <a:prstGeom prst="rect">
            <a:avLst/>
          </a:prstGeom>
          <a:noFill/>
        </p:spPr>
        <p:txBody>
          <a:bodyPr wrap="square" rtlCol="0">
            <a:spAutoFit/>
          </a:bodyPr>
          <a:lstStyle/>
          <a:p>
            <a:r>
              <a:rPr lang="en-US" sz="2000" dirty="0" smtClean="0">
                <a:effectLst>
                  <a:outerShdw blurRad="38100" dist="38100" dir="2700000" algn="tl">
                    <a:srgbClr val="000000">
                      <a:alpha val="43137"/>
                    </a:srgbClr>
                  </a:outerShdw>
                </a:effectLst>
              </a:rPr>
              <a:t>BUT!  No research has tested this hypothesis yet….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152400" y="1150203"/>
            <a:ext cx="8763000" cy="830997"/>
          </a:xfrm>
          <a:prstGeom prst="rect">
            <a:avLst/>
          </a:prstGeom>
          <a:noFill/>
        </p:spPr>
        <p:txBody>
          <a:bodyPr wrap="square" rtlCol="0">
            <a:spAutoFit/>
          </a:bodyPr>
          <a:lstStyle/>
          <a:p>
            <a:endParaRPr lang="en-US" sz="2400" dirty="0" smtClean="0"/>
          </a:p>
          <a:p>
            <a:endParaRPr lang="en-US" sz="2400" b="1" dirty="0"/>
          </a:p>
        </p:txBody>
      </p:sp>
      <p:sp>
        <p:nvSpPr>
          <p:cNvPr id="7" name="TextBox 6"/>
          <p:cNvSpPr txBox="1"/>
          <p:nvPr/>
        </p:nvSpPr>
        <p:spPr>
          <a:xfrm>
            <a:off x="304800" y="1302603"/>
            <a:ext cx="8763000" cy="830997"/>
          </a:xfrm>
          <a:prstGeom prst="rect">
            <a:avLst/>
          </a:prstGeom>
          <a:noFill/>
        </p:spPr>
        <p:txBody>
          <a:bodyPr wrap="square" rtlCol="0">
            <a:spAutoFit/>
          </a:bodyPr>
          <a:lstStyle/>
          <a:p>
            <a:endParaRPr lang="en-US" sz="2400" dirty="0" smtClean="0"/>
          </a:p>
          <a:p>
            <a:endParaRPr lang="en-US" sz="2400" b="1" dirty="0"/>
          </a:p>
        </p:txBody>
      </p:sp>
      <p:sp>
        <p:nvSpPr>
          <p:cNvPr id="10" name="TextBox 9"/>
          <p:cNvSpPr txBox="1"/>
          <p:nvPr/>
        </p:nvSpPr>
        <p:spPr>
          <a:xfrm>
            <a:off x="676633" y="106180"/>
            <a:ext cx="8112285" cy="646331"/>
          </a:xfrm>
          <a:prstGeom prst="rect">
            <a:avLst/>
          </a:prstGeom>
          <a:noFill/>
        </p:spPr>
        <p:txBody>
          <a:bodyPr wrap="none" rtlCol="0">
            <a:spAutoFit/>
          </a:bodyPr>
          <a:lstStyle/>
          <a:p>
            <a:r>
              <a:rPr lang="en-US" sz="3200" b="1" dirty="0" smtClean="0"/>
              <a:t>Case Study Activity with REAL DATA:  </a:t>
            </a:r>
            <a:r>
              <a:rPr lang="en-US" sz="3600" b="1" dirty="0" smtClean="0">
                <a:solidFill>
                  <a:srgbClr val="C00000"/>
                </a:solidFill>
                <a:effectLst>
                  <a:outerShdw blurRad="38100" dist="38100" dir="2700000" algn="tl">
                    <a:srgbClr val="000000">
                      <a:alpha val="43137"/>
                    </a:srgbClr>
                  </a:outerShdw>
                </a:effectLst>
              </a:rPr>
              <a:t>RESULTS</a:t>
            </a:r>
            <a:endParaRPr lang="en-US" sz="3600" b="1" dirty="0">
              <a:solidFill>
                <a:srgbClr val="C00000"/>
              </a:solidFill>
              <a:effectLst>
                <a:outerShdw blurRad="38100" dist="38100" dir="2700000" algn="tl">
                  <a:srgbClr val="000000">
                    <a:alpha val="43137"/>
                  </a:srgbClr>
                </a:outerShdw>
              </a:effectLst>
            </a:endParaRPr>
          </a:p>
        </p:txBody>
      </p:sp>
      <p:sp>
        <p:nvSpPr>
          <p:cNvPr id="14" name="TextBox 13"/>
          <p:cNvSpPr txBox="1"/>
          <p:nvPr/>
        </p:nvSpPr>
        <p:spPr>
          <a:xfrm>
            <a:off x="762000" y="914400"/>
            <a:ext cx="7834965" cy="523220"/>
          </a:xfrm>
          <a:prstGeom prst="rect">
            <a:avLst/>
          </a:prstGeom>
          <a:noFill/>
        </p:spPr>
        <p:txBody>
          <a:bodyPr wrap="none" rtlCol="0">
            <a:spAutoFit/>
          </a:bodyPr>
          <a:lstStyle/>
          <a:p>
            <a:r>
              <a:rPr lang="en-US" sz="2800" dirty="0" smtClean="0">
                <a:solidFill>
                  <a:srgbClr val="FFFF00"/>
                </a:solidFill>
              </a:rPr>
              <a:t>GROUP 6:  Missouri River Breaks bighorn sheep herd</a:t>
            </a:r>
            <a:endParaRPr lang="en-US" sz="2800" dirty="0">
              <a:solidFill>
                <a:srgbClr val="FFFF00"/>
              </a:solidFill>
            </a:endParaRPr>
          </a:p>
        </p:txBody>
      </p:sp>
      <p:sp>
        <p:nvSpPr>
          <p:cNvPr id="8" name="TextBox 7"/>
          <p:cNvSpPr txBox="1"/>
          <p:nvPr/>
        </p:nvSpPr>
        <p:spPr>
          <a:xfrm>
            <a:off x="1419789" y="1524000"/>
            <a:ext cx="6241260" cy="523220"/>
          </a:xfrm>
          <a:prstGeom prst="rect">
            <a:avLst/>
          </a:prstGeom>
          <a:noFill/>
        </p:spPr>
        <p:txBody>
          <a:bodyPr wrap="none" rtlCol="0">
            <a:spAutoFit/>
          </a:bodyPr>
          <a:lstStyle/>
          <a:p>
            <a:r>
              <a:rPr lang="en-US" sz="2800" dirty="0" smtClean="0"/>
              <a:t>Your graph should look something like……</a:t>
            </a:r>
            <a:endParaRPr lang="en-US" sz="2800" dirty="0"/>
          </a:p>
        </p:txBody>
      </p:sp>
      <p:pic>
        <p:nvPicPr>
          <p:cNvPr id="9" name="Picture 8" descr="Missouri River Breaks.png"/>
          <p:cNvPicPr/>
          <p:nvPr/>
        </p:nvPicPr>
        <p:blipFill>
          <a:blip r:embed="rId3" cstate="print">
            <a:clrChange>
              <a:clrFrom>
                <a:srgbClr val="FFFFFF"/>
              </a:clrFrom>
              <a:clrTo>
                <a:srgbClr val="FFFFFF">
                  <a:alpha val="0"/>
                </a:srgbClr>
              </a:clrTo>
            </a:clrChange>
          </a:blip>
          <a:stretch>
            <a:fillRect/>
          </a:stretch>
        </p:blipFill>
        <p:spPr>
          <a:xfrm>
            <a:off x="1219200" y="2209800"/>
            <a:ext cx="7268710" cy="4648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152400" y="1150203"/>
            <a:ext cx="8763000" cy="830997"/>
          </a:xfrm>
          <a:prstGeom prst="rect">
            <a:avLst/>
          </a:prstGeom>
          <a:noFill/>
        </p:spPr>
        <p:txBody>
          <a:bodyPr wrap="square" rtlCol="0">
            <a:spAutoFit/>
          </a:bodyPr>
          <a:lstStyle/>
          <a:p>
            <a:endParaRPr lang="en-US" sz="2400" dirty="0" smtClean="0"/>
          </a:p>
          <a:p>
            <a:endParaRPr lang="en-US" sz="2400" b="1" dirty="0"/>
          </a:p>
        </p:txBody>
      </p:sp>
      <p:sp>
        <p:nvSpPr>
          <p:cNvPr id="7" name="TextBox 6"/>
          <p:cNvSpPr txBox="1"/>
          <p:nvPr/>
        </p:nvSpPr>
        <p:spPr>
          <a:xfrm>
            <a:off x="304800" y="1302603"/>
            <a:ext cx="8763000" cy="830997"/>
          </a:xfrm>
          <a:prstGeom prst="rect">
            <a:avLst/>
          </a:prstGeom>
          <a:noFill/>
        </p:spPr>
        <p:txBody>
          <a:bodyPr wrap="square" rtlCol="0">
            <a:spAutoFit/>
          </a:bodyPr>
          <a:lstStyle/>
          <a:p>
            <a:endParaRPr lang="en-US" sz="2400" dirty="0" smtClean="0"/>
          </a:p>
          <a:p>
            <a:endParaRPr lang="en-US" sz="2400" b="1" dirty="0"/>
          </a:p>
        </p:txBody>
      </p:sp>
      <p:sp>
        <p:nvSpPr>
          <p:cNvPr id="10" name="TextBox 9"/>
          <p:cNvSpPr txBox="1"/>
          <p:nvPr/>
        </p:nvSpPr>
        <p:spPr>
          <a:xfrm>
            <a:off x="676633" y="106180"/>
            <a:ext cx="8112285" cy="646331"/>
          </a:xfrm>
          <a:prstGeom prst="rect">
            <a:avLst/>
          </a:prstGeom>
          <a:noFill/>
        </p:spPr>
        <p:txBody>
          <a:bodyPr wrap="none" rtlCol="0">
            <a:spAutoFit/>
          </a:bodyPr>
          <a:lstStyle/>
          <a:p>
            <a:r>
              <a:rPr lang="en-US" sz="3200" b="1" dirty="0" smtClean="0"/>
              <a:t>Case Study Activity with REAL DATA:  </a:t>
            </a:r>
            <a:r>
              <a:rPr lang="en-US" sz="3600" b="1" dirty="0" smtClean="0">
                <a:solidFill>
                  <a:srgbClr val="C00000"/>
                </a:solidFill>
                <a:effectLst>
                  <a:outerShdw blurRad="38100" dist="38100" dir="2700000" algn="tl">
                    <a:srgbClr val="000000">
                      <a:alpha val="43137"/>
                    </a:srgbClr>
                  </a:outerShdw>
                </a:effectLst>
              </a:rPr>
              <a:t>RESULTS</a:t>
            </a:r>
            <a:endParaRPr lang="en-US" sz="3600" b="1" dirty="0">
              <a:solidFill>
                <a:srgbClr val="C00000"/>
              </a:solidFill>
              <a:effectLst>
                <a:outerShdw blurRad="38100" dist="38100" dir="2700000" algn="tl">
                  <a:srgbClr val="000000">
                    <a:alpha val="43137"/>
                  </a:srgbClr>
                </a:outerShdw>
              </a:effectLst>
            </a:endParaRPr>
          </a:p>
        </p:txBody>
      </p:sp>
      <p:sp>
        <p:nvSpPr>
          <p:cNvPr id="14" name="TextBox 13"/>
          <p:cNvSpPr txBox="1"/>
          <p:nvPr/>
        </p:nvSpPr>
        <p:spPr>
          <a:xfrm>
            <a:off x="762000" y="914400"/>
            <a:ext cx="7834965" cy="523220"/>
          </a:xfrm>
          <a:prstGeom prst="rect">
            <a:avLst/>
          </a:prstGeom>
          <a:noFill/>
        </p:spPr>
        <p:txBody>
          <a:bodyPr wrap="none" rtlCol="0">
            <a:spAutoFit/>
          </a:bodyPr>
          <a:lstStyle/>
          <a:p>
            <a:r>
              <a:rPr lang="en-US" sz="2800" dirty="0" smtClean="0">
                <a:solidFill>
                  <a:srgbClr val="FFFF00"/>
                </a:solidFill>
              </a:rPr>
              <a:t>GROUP 6:  Missouri River Breaks bighorn sheep herd</a:t>
            </a:r>
            <a:endParaRPr lang="en-US" sz="2800" dirty="0">
              <a:solidFill>
                <a:srgbClr val="FFFF00"/>
              </a:solidFill>
            </a:endParaRPr>
          </a:p>
        </p:txBody>
      </p:sp>
      <p:sp>
        <p:nvSpPr>
          <p:cNvPr id="12" name="TextBox 11"/>
          <p:cNvSpPr txBox="1"/>
          <p:nvPr/>
        </p:nvSpPr>
        <p:spPr>
          <a:xfrm rot="16200000">
            <a:off x="-663494" y="4027961"/>
            <a:ext cx="2634054" cy="369332"/>
          </a:xfrm>
          <a:prstGeom prst="rect">
            <a:avLst/>
          </a:prstGeom>
          <a:noFill/>
        </p:spPr>
        <p:txBody>
          <a:bodyPr wrap="none" rtlCol="0">
            <a:spAutoFit/>
          </a:bodyPr>
          <a:lstStyle/>
          <a:p>
            <a:r>
              <a:rPr lang="en-US" b="1" dirty="0" smtClean="0"/>
              <a:t>Number of bighorn sheep</a:t>
            </a:r>
            <a:endParaRPr lang="en-US" b="1" dirty="0"/>
          </a:p>
        </p:txBody>
      </p:sp>
      <p:graphicFrame>
        <p:nvGraphicFramePr>
          <p:cNvPr id="17" name="Chart 16"/>
          <p:cNvGraphicFramePr/>
          <p:nvPr/>
        </p:nvGraphicFramePr>
        <p:xfrm>
          <a:off x="1066800" y="1981200"/>
          <a:ext cx="7696200" cy="4876800"/>
        </p:xfrm>
        <a:graphic>
          <a:graphicData uri="http://schemas.openxmlformats.org/drawingml/2006/chart">
            <c:chart xmlns:c="http://schemas.openxmlformats.org/drawingml/2006/chart" xmlns:r="http://schemas.openxmlformats.org/officeDocument/2006/relationships" r:id="rId3"/>
          </a:graphicData>
        </a:graphic>
      </p:graphicFrame>
      <p:sp>
        <p:nvSpPr>
          <p:cNvPr id="15" name="Rounded Rectangle 14"/>
          <p:cNvSpPr/>
          <p:nvPr/>
        </p:nvSpPr>
        <p:spPr>
          <a:xfrm>
            <a:off x="1676400" y="3505200"/>
            <a:ext cx="2438400" cy="1066800"/>
          </a:xfrm>
          <a:prstGeom prst="roundRect">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solidFill>
                  <a:schemeClr val="bg1"/>
                </a:solidFill>
              </a:rPr>
              <a:t>Why was the number of observed bighorn sheep so low in 2003?  </a:t>
            </a:r>
            <a:endParaRPr lang="en-US" dirty="0">
              <a:solidFill>
                <a:schemeClr val="bg1"/>
              </a:solidFill>
            </a:endParaRPr>
          </a:p>
        </p:txBody>
      </p:sp>
      <p:sp>
        <p:nvSpPr>
          <p:cNvPr id="18" name="TextBox 17"/>
          <p:cNvSpPr txBox="1"/>
          <p:nvPr/>
        </p:nvSpPr>
        <p:spPr>
          <a:xfrm>
            <a:off x="4267195" y="6551013"/>
            <a:ext cx="586507" cy="369332"/>
          </a:xfrm>
          <a:prstGeom prst="rect">
            <a:avLst/>
          </a:prstGeom>
          <a:noFill/>
        </p:spPr>
        <p:txBody>
          <a:bodyPr wrap="none" rtlCol="0">
            <a:spAutoFit/>
          </a:bodyPr>
          <a:lstStyle/>
          <a:p>
            <a:r>
              <a:rPr lang="en-US" dirty="0" smtClean="0"/>
              <a:t>Year</a:t>
            </a:r>
            <a:endParaRPr lang="en-US" dirty="0"/>
          </a:p>
        </p:txBody>
      </p:sp>
      <p:sp>
        <p:nvSpPr>
          <p:cNvPr id="19" name="Right Arrow 18"/>
          <p:cNvSpPr/>
          <p:nvPr/>
        </p:nvSpPr>
        <p:spPr>
          <a:xfrm rot="1023018">
            <a:off x="4234584" y="4489752"/>
            <a:ext cx="1066800" cy="457200"/>
          </a:xfrm>
          <a:prstGeom prst="rightArrow">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20"/>
          <p:cNvSpPr/>
          <p:nvPr/>
        </p:nvSpPr>
        <p:spPr>
          <a:xfrm>
            <a:off x="4191000" y="3124200"/>
            <a:ext cx="2667000" cy="1828800"/>
          </a:xfrm>
          <a:prstGeom prst="roundRect">
            <a:avLst/>
          </a:prstGeom>
          <a:solidFill>
            <a:srgbClr val="00743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solidFill>
                  <a:schemeClr val="tx1"/>
                </a:solidFill>
              </a:rPr>
              <a:t>Managers do not know for sure, but there were harsh winters in 2009-2010 and 2010-2011 which likely contributed to the decline</a:t>
            </a:r>
            <a:endParaRPr lang="en-US" dirty="0">
              <a:solidFill>
                <a:schemeClr val="tx1"/>
              </a:solidFill>
            </a:endParaRPr>
          </a:p>
        </p:txBody>
      </p:sp>
      <p:sp>
        <p:nvSpPr>
          <p:cNvPr id="22" name="Rounded Rectangle 21"/>
          <p:cNvSpPr/>
          <p:nvPr/>
        </p:nvSpPr>
        <p:spPr>
          <a:xfrm>
            <a:off x="1676400" y="4724400"/>
            <a:ext cx="2438400" cy="1066800"/>
          </a:xfrm>
          <a:prstGeom prst="roundRect">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smtClean="0">
                <a:solidFill>
                  <a:schemeClr val="bg1"/>
                </a:solidFill>
              </a:rPr>
              <a:t>Only a portion of the area was surveyed due to mechanical problems with the helicopter</a:t>
            </a:r>
            <a:endParaRPr lang="en-US" sz="1600" dirty="0">
              <a:solidFill>
                <a:schemeClr val="bg1"/>
              </a:solidFill>
            </a:endParaRPr>
          </a:p>
        </p:txBody>
      </p:sp>
      <p:sp>
        <p:nvSpPr>
          <p:cNvPr id="24" name="Bent Arrow 23"/>
          <p:cNvSpPr/>
          <p:nvPr/>
        </p:nvSpPr>
        <p:spPr>
          <a:xfrm rot="5400000">
            <a:off x="6816435" y="2514600"/>
            <a:ext cx="1066800" cy="762000"/>
          </a:xfrm>
          <a:prstGeom prst="bentArrow">
            <a:avLst/>
          </a:prstGeom>
          <a:solidFill>
            <a:srgbClr val="00743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sp>
        <p:nvSpPr>
          <p:cNvPr id="25" name="Rounded Rectangle 24"/>
          <p:cNvSpPr/>
          <p:nvPr/>
        </p:nvSpPr>
        <p:spPr>
          <a:xfrm>
            <a:off x="1600200" y="5943600"/>
            <a:ext cx="2743200" cy="685800"/>
          </a:xfrm>
          <a:prstGeom prst="roundRect">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smtClean="0">
                <a:solidFill>
                  <a:schemeClr val="bg1"/>
                </a:solidFill>
              </a:rPr>
              <a:t>So, do you think the estimate </a:t>
            </a:r>
          </a:p>
          <a:p>
            <a:r>
              <a:rPr lang="en-US" sz="1600" dirty="0" smtClean="0">
                <a:solidFill>
                  <a:schemeClr val="bg1"/>
                </a:solidFill>
              </a:rPr>
              <a:t>in 2003 is accurate?</a:t>
            </a:r>
            <a:endParaRPr lang="en-US" sz="1600" dirty="0">
              <a:solidFill>
                <a:schemeClr val="bg1"/>
              </a:solidFill>
            </a:endParaRPr>
          </a:p>
        </p:txBody>
      </p:sp>
      <p:sp>
        <p:nvSpPr>
          <p:cNvPr id="26" name="TextBox 25"/>
          <p:cNvSpPr txBox="1"/>
          <p:nvPr/>
        </p:nvSpPr>
        <p:spPr>
          <a:xfrm>
            <a:off x="1419789" y="1524000"/>
            <a:ext cx="6241260" cy="523220"/>
          </a:xfrm>
          <a:prstGeom prst="rect">
            <a:avLst/>
          </a:prstGeom>
          <a:noFill/>
        </p:spPr>
        <p:txBody>
          <a:bodyPr wrap="none" rtlCol="0">
            <a:spAutoFit/>
          </a:bodyPr>
          <a:lstStyle/>
          <a:p>
            <a:r>
              <a:rPr lang="en-US" sz="2800" dirty="0" smtClean="0"/>
              <a:t>Your graph should look something like……</a:t>
            </a:r>
            <a:endParaRPr lang="en-US" sz="2800" dirty="0"/>
          </a:p>
        </p:txBody>
      </p:sp>
      <p:sp>
        <p:nvSpPr>
          <p:cNvPr id="23" name="Rounded Rectangle 22"/>
          <p:cNvSpPr/>
          <p:nvPr/>
        </p:nvSpPr>
        <p:spPr>
          <a:xfrm>
            <a:off x="228600" y="1219200"/>
            <a:ext cx="2895600" cy="2133600"/>
          </a:xfrm>
          <a:prstGeom prst="round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solidFill>
                  <a:srgbClr val="FFFF00"/>
                </a:solidFill>
              </a:rPr>
              <a:t>In 1980, this herd was </a:t>
            </a:r>
          </a:p>
          <a:p>
            <a:r>
              <a:rPr lang="en-US" dirty="0" smtClean="0">
                <a:solidFill>
                  <a:srgbClr val="FFFF00"/>
                </a:solidFill>
              </a:rPr>
              <a:t>re-established with 28 sheep that were trapped FROM another herd and transplanted TO the Missouri River Breaks habitat</a:t>
            </a:r>
          </a:p>
        </p:txBody>
      </p:sp>
      <p:sp>
        <p:nvSpPr>
          <p:cNvPr id="20" name="Rounded Rectangle 19"/>
          <p:cNvSpPr/>
          <p:nvPr/>
        </p:nvSpPr>
        <p:spPr>
          <a:xfrm>
            <a:off x="3962400" y="1905000"/>
            <a:ext cx="2971800" cy="1143000"/>
          </a:xfrm>
          <a:prstGeom prst="roundRect">
            <a:avLst/>
          </a:prstGeom>
          <a:solidFill>
            <a:srgbClr val="00743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solidFill>
                  <a:schemeClr val="tx1"/>
                </a:solidFill>
              </a:rPr>
              <a:t>Why has the number of observed bighorn sheep been dropping since 2009?  </a:t>
            </a:r>
            <a:endParaRPr lang="en-US"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cBhvr additive="base">
                                        <p:cTn id="17" dur="500" fill="hold"/>
                                        <p:tgtEl>
                                          <p:spTgt spid="22"/>
                                        </p:tgtEl>
                                        <p:attrNameLst>
                                          <p:attrName>ppt_x</p:attrName>
                                        </p:attrNameLst>
                                      </p:cBhvr>
                                      <p:tavLst>
                                        <p:tav tm="0">
                                          <p:val>
                                            <p:strVal val="#ppt_x"/>
                                          </p:val>
                                        </p:tav>
                                        <p:tav tm="100000">
                                          <p:val>
                                            <p:strVal val="#ppt_x"/>
                                          </p:val>
                                        </p:tav>
                                      </p:tavLst>
                                    </p:anim>
                                    <p:anim calcmode="lin" valueType="num">
                                      <p:cBhvr additive="base">
                                        <p:cTn id="1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checkerboard(across)">
                                      <p:cBhvr>
                                        <p:cTn id="23" dur="500"/>
                                        <p:tgtEl>
                                          <p:spTgt spid="25"/>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20"/>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24"/>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21"/>
                                        </p:tgtEl>
                                        <p:attrNameLst>
                                          <p:attrName>style.visibility</p:attrName>
                                        </p:attrNameLst>
                                      </p:cBhvr>
                                      <p:to>
                                        <p:strVal val="visible"/>
                                      </p:to>
                                    </p:set>
                                    <p:anim calcmode="lin" valueType="num">
                                      <p:cBhvr additive="base">
                                        <p:cTn id="34" dur="500" fill="hold"/>
                                        <p:tgtEl>
                                          <p:spTgt spid="21"/>
                                        </p:tgtEl>
                                        <p:attrNameLst>
                                          <p:attrName>ppt_x</p:attrName>
                                        </p:attrNameLst>
                                      </p:cBhvr>
                                      <p:tavLst>
                                        <p:tav tm="0">
                                          <p:val>
                                            <p:strVal val="#ppt_x"/>
                                          </p:val>
                                        </p:tav>
                                        <p:tav tm="100000">
                                          <p:val>
                                            <p:strVal val="#ppt_x"/>
                                          </p:val>
                                        </p:tav>
                                      </p:tavLst>
                                    </p:anim>
                                    <p:anim calcmode="lin" valueType="num">
                                      <p:cBhvr additive="base">
                                        <p:cTn id="35"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9" grpId="0" animBg="1"/>
      <p:bldP spid="21" grpId="0" animBg="1"/>
      <p:bldP spid="22" grpId="0" animBg="1"/>
      <p:bldP spid="24" grpId="0" animBg="1"/>
      <p:bldP spid="25" grpId="0" animBg="1"/>
      <p:bldP spid="23" grpId="0" animBg="1"/>
      <p:bldP spid="20"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shutterstock_38477974.jpg"/>
          <p:cNvPicPr>
            <a:picLocks noChangeAspect="1"/>
          </p:cNvPicPr>
          <p:nvPr/>
        </p:nvPicPr>
        <p:blipFill>
          <a:blip r:embed="rId3" cstate="print"/>
          <a:srcRect t="28641" b="20388"/>
          <a:stretch>
            <a:fillRect/>
          </a:stretch>
        </p:blipFill>
        <p:spPr>
          <a:xfrm>
            <a:off x="260684" y="3879928"/>
            <a:ext cx="8610600" cy="2925932"/>
          </a:xfrm>
          <a:prstGeom prst="rect">
            <a:avLst/>
          </a:prstGeom>
        </p:spPr>
      </p:pic>
      <p:sp>
        <p:nvSpPr>
          <p:cNvPr id="13" name="TextBox 12"/>
          <p:cNvSpPr txBox="1"/>
          <p:nvPr/>
        </p:nvSpPr>
        <p:spPr>
          <a:xfrm>
            <a:off x="152400" y="1150203"/>
            <a:ext cx="8763000" cy="830997"/>
          </a:xfrm>
          <a:prstGeom prst="rect">
            <a:avLst/>
          </a:prstGeom>
          <a:noFill/>
        </p:spPr>
        <p:txBody>
          <a:bodyPr wrap="square" rtlCol="0">
            <a:spAutoFit/>
          </a:bodyPr>
          <a:lstStyle/>
          <a:p>
            <a:endParaRPr lang="en-US" sz="2400" dirty="0" smtClean="0"/>
          </a:p>
          <a:p>
            <a:endParaRPr lang="en-US" sz="2400" b="1" dirty="0"/>
          </a:p>
        </p:txBody>
      </p:sp>
      <p:sp>
        <p:nvSpPr>
          <p:cNvPr id="7" name="TextBox 6"/>
          <p:cNvSpPr txBox="1"/>
          <p:nvPr/>
        </p:nvSpPr>
        <p:spPr>
          <a:xfrm>
            <a:off x="304800" y="1302603"/>
            <a:ext cx="8763000" cy="830997"/>
          </a:xfrm>
          <a:prstGeom prst="rect">
            <a:avLst/>
          </a:prstGeom>
          <a:noFill/>
        </p:spPr>
        <p:txBody>
          <a:bodyPr wrap="square" rtlCol="0">
            <a:spAutoFit/>
          </a:bodyPr>
          <a:lstStyle/>
          <a:p>
            <a:endParaRPr lang="en-US" sz="2400" dirty="0" smtClean="0"/>
          </a:p>
          <a:p>
            <a:endParaRPr lang="en-US" sz="2400" b="1" dirty="0"/>
          </a:p>
        </p:txBody>
      </p:sp>
      <p:sp>
        <p:nvSpPr>
          <p:cNvPr id="10" name="TextBox 9"/>
          <p:cNvSpPr txBox="1"/>
          <p:nvPr/>
        </p:nvSpPr>
        <p:spPr>
          <a:xfrm>
            <a:off x="676633" y="106180"/>
            <a:ext cx="8112285" cy="646331"/>
          </a:xfrm>
          <a:prstGeom prst="rect">
            <a:avLst/>
          </a:prstGeom>
          <a:noFill/>
        </p:spPr>
        <p:txBody>
          <a:bodyPr wrap="none" rtlCol="0">
            <a:spAutoFit/>
          </a:bodyPr>
          <a:lstStyle/>
          <a:p>
            <a:r>
              <a:rPr lang="en-US" sz="3200" b="1" dirty="0" smtClean="0"/>
              <a:t>Case Study Activity with REAL DATA:  </a:t>
            </a:r>
            <a:r>
              <a:rPr lang="en-US" sz="3600" b="1" dirty="0" smtClean="0">
                <a:solidFill>
                  <a:srgbClr val="C00000"/>
                </a:solidFill>
                <a:effectLst>
                  <a:outerShdw blurRad="38100" dist="38100" dir="2700000" algn="tl">
                    <a:srgbClr val="000000">
                      <a:alpha val="43137"/>
                    </a:srgbClr>
                  </a:outerShdw>
                </a:effectLst>
              </a:rPr>
              <a:t>RESULTS</a:t>
            </a:r>
            <a:endParaRPr lang="en-US" sz="3600" b="1" dirty="0">
              <a:solidFill>
                <a:srgbClr val="C00000"/>
              </a:solidFill>
              <a:effectLst>
                <a:outerShdw blurRad="38100" dist="38100" dir="2700000" algn="tl">
                  <a:srgbClr val="000000">
                    <a:alpha val="43137"/>
                  </a:srgbClr>
                </a:outerShdw>
              </a:effectLst>
            </a:endParaRPr>
          </a:p>
        </p:txBody>
      </p:sp>
      <p:sp>
        <p:nvSpPr>
          <p:cNvPr id="14" name="TextBox 13"/>
          <p:cNvSpPr txBox="1"/>
          <p:nvPr/>
        </p:nvSpPr>
        <p:spPr>
          <a:xfrm>
            <a:off x="762000" y="914400"/>
            <a:ext cx="7834965" cy="523220"/>
          </a:xfrm>
          <a:prstGeom prst="rect">
            <a:avLst/>
          </a:prstGeom>
          <a:noFill/>
        </p:spPr>
        <p:txBody>
          <a:bodyPr wrap="none" rtlCol="0">
            <a:spAutoFit/>
          </a:bodyPr>
          <a:lstStyle/>
          <a:p>
            <a:r>
              <a:rPr lang="en-US" sz="2800" dirty="0" smtClean="0">
                <a:solidFill>
                  <a:srgbClr val="FFFF00"/>
                </a:solidFill>
              </a:rPr>
              <a:t>GROUP 6:  Missouri River Breaks bighorn sheep herd</a:t>
            </a:r>
            <a:endParaRPr lang="en-US" sz="2800" dirty="0">
              <a:solidFill>
                <a:srgbClr val="FFFF00"/>
              </a:solidFill>
            </a:endParaRPr>
          </a:p>
        </p:txBody>
      </p:sp>
      <p:sp>
        <p:nvSpPr>
          <p:cNvPr id="12" name="TextBox 11"/>
          <p:cNvSpPr txBox="1"/>
          <p:nvPr/>
        </p:nvSpPr>
        <p:spPr>
          <a:xfrm>
            <a:off x="872840" y="1457980"/>
            <a:ext cx="7411388" cy="523220"/>
          </a:xfrm>
          <a:prstGeom prst="rect">
            <a:avLst/>
          </a:prstGeom>
          <a:noFill/>
        </p:spPr>
        <p:txBody>
          <a:bodyPr wrap="none" rtlCol="0">
            <a:spAutoFit/>
          </a:bodyPr>
          <a:lstStyle/>
          <a:p>
            <a:r>
              <a:rPr lang="en-US" sz="2800" dirty="0" smtClean="0">
                <a:solidFill>
                  <a:schemeClr val="accent3">
                    <a:lumMod val="60000"/>
                    <a:lumOff val="40000"/>
                  </a:schemeClr>
                </a:solidFill>
                <a:effectLst>
                  <a:outerShdw blurRad="38100" dist="38100" dir="2700000" algn="tl">
                    <a:srgbClr val="000000">
                      <a:alpha val="43137"/>
                    </a:srgbClr>
                  </a:outerShdw>
                </a:effectLst>
              </a:rPr>
              <a:t>What factors affect the conservation of this herd?</a:t>
            </a:r>
            <a:endParaRPr lang="en-US" sz="2800" dirty="0">
              <a:solidFill>
                <a:schemeClr val="accent3">
                  <a:lumMod val="60000"/>
                  <a:lumOff val="40000"/>
                </a:schemeClr>
              </a:solidFill>
              <a:effectLst>
                <a:outerShdw blurRad="38100" dist="38100" dir="2700000" algn="tl">
                  <a:srgbClr val="000000">
                    <a:alpha val="43137"/>
                  </a:srgbClr>
                </a:outerShdw>
              </a:effectLst>
            </a:endParaRPr>
          </a:p>
        </p:txBody>
      </p:sp>
      <p:sp>
        <p:nvSpPr>
          <p:cNvPr id="22" name="Rounded Rectangle 21"/>
          <p:cNvSpPr/>
          <p:nvPr/>
        </p:nvSpPr>
        <p:spPr>
          <a:xfrm>
            <a:off x="1600200" y="1969168"/>
            <a:ext cx="6248400" cy="7620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bg1"/>
                </a:solidFill>
              </a:rPr>
              <a:t>This bighorn sheep herd is doing relatively well</a:t>
            </a:r>
            <a:endParaRPr lang="en-US" sz="2400" b="1" dirty="0">
              <a:solidFill>
                <a:schemeClr val="bg1"/>
              </a:solidFill>
            </a:endParaRPr>
          </a:p>
        </p:txBody>
      </p:sp>
      <p:sp>
        <p:nvSpPr>
          <p:cNvPr id="23" name="Rounded Rectangle 22"/>
          <p:cNvSpPr/>
          <p:nvPr/>
        </p:nvSpPr>
        <p:spPr>
          <a:xfrm>
            <a:off x="1066800" y="2895600"/>
            <a:ext cx="6934200" cy="7620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bg1"/>
                </a:solidFill>
              </a:rPr>
              <a:t>BUT!  There IS at least one conservation factor……</a:t>
            </a:r>
            <a:endParaRPr lang="en-US" sz="2400" b="1" dirty="0">
              <a:solidFill>
                <a:schemeClr val="bg1"/>
              </a:solidFill>
            </a:endParaRPr>
          </a:p>
        </p:txBody>
      </p:sp>
      <p:sp>
        <p:nvSpPr>
          <p:cNvPr id="24" name="Rounded Rectangle 23"/>
          <p:cNvSpPr/>
          <p:nvPr/>
        </p:nvSpPr>
        <p:spPr>
          <a:xfrm>
            <a:off x="1066800" y="5867400"/>
            <a:ext cx="6858000" cy="7620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bg1"/>
                </a:solidFill>
              </a:rPr>
              <a:t>…….keeping this herd at or below carrying capacity</a:t>
            </a:r>
            <a:endParaRPr lang="en-US" sz="2400" b="1"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Chart 18"/>
          <p:cNvGraphicFramePr/>
          <p:nvPr/>
        </p:nvGraphicFramePr>
        <p:xfrm>
          <a:off x="-533400" y="2209800"/>
          <a:ext cx="9296400" cy="4648200"/>
        </p:xfrm>
        <a:graphic>
          <a:graphicData uri="http://schemas.openxmlformats.org/drawingml/2006/chart">
            <c:chart xmlns:c="http://schemas.openxmlformats.org/drawingml/2006/chart" xmlns:r="http://schemas.openxmlformats.org/officeDocument/2006/relationships" r:id="rId3"/>
          </a:graphicData>
        </a:graphic>
      </p:graphicFrame>
      <p:sp>
        <p:nvSpPr>
          <p:cNvPr id="13" name="TextBox 12"/>
          <p:cNvSpPr txBox="1"/>
          <p:nvPr/>
        </p:nvSpPr>
        <p:spPr>
          <a:xfrm>
            <a:off x="152400" y="1150203"/>
            <a:ext cx="8763000" cy="830997"/>
          </a:xfrm>
          <a:prstGeom prst="rect">
            <a:avLst/>
          </a:prstGeom>
          <a:noFill/>
        </p:spPr>
        <p:txBody>
          <a:bodyPr wrap="square" rtlCol="0">
            <a:spAutoFit/>
          </a:bodyPr>
          <a:lstStyle/>
          <a:p>
            <a:endParaRPr lang="en-US" sz="2400" dirty="0" smtClean="0"/>
          </a:p>
          <a:p>
            <a:endParaRPr lang="en-US" sz="2400" b="1" dirty="0"/>
          </a:p>
        </p:txBody>
      </p:sp>
      <p:sp>
        <p:nvSpPr>
          <p:cNvPr id="7" name="TextBox 6"/>
          <p:cNvSpPr txBox="1"/>
          <p:nvPr/>
        </p:nvSpPr>
        <p:spPr>
          <a:xfrm>
            <a:off x="0" y="1219200"/>
            <a:ext cx="8763000" cy="830997"/>
          </a:xfrm>
          <a:prstGeom prst="rect">
            <a:avLst/>
          </a:prstGeom>
          <a:noFill/>
        </p:spPr>
        <p:txBody>
          <a:bodyPr wrap="square" rtlCol="0">
            <a:spAutoFit/>
          </a:bodyPr>
          <a:lstStyle/>
          <a:p>
            <a:endParaRPr lang="en-US" sz="2400" dirty="0" smtClean="0"/>
          </a:p>
          <a:p>
            <a:endParaRPr lang="en-US" sz="2400" b="1" dirty="0"/>
          </a:p>
        </p:txBody>
      </p:sp>
      <p:sp>
        <p:nvSpPr>
          <p:cNvPr id="10" name="TextBox 9"/>
          <p:cNvSpPr txBox="1"/>
          <p:nvPr/>
        </p:nvSpPr>
        <p:spPr>
          <a:xfrm>
            <a:off x="676633" y="106180"/>
            <a:ext cx="8112285" cy="646331"/>
          </a:xfrm>
          <a:prstGeom prst="rect">
            <a:avLst/>
          </a:prstGeom>
          <a:noFill/>
        </p:spPr>
        <p:txBody>
          <a:bodyPr wrap="none" rtlCol="0">
            <a:spAutoFit/>
          </a:bodyPr>
          <a:lstStyle/>
          <a:p>
            <a:r>
              <a:rPr lang="en-US" sz="3200" b="1" dirty="0" smtClean="0"/>
              <a:t>Case Study Activity with REAL DATA:  </a:t>
            </a:r>
            <a:r>
              <a:rPr lang="en-US" sz="3600" b="1" dirty="0" smtClean="0">
                <a:solidFill>
                  <a:srgbClr val="C00000"/>
                </a:solidFill>
                <a:effectLst>
                  <a:outerShdw blurRad="38100" dist="38100" dir="2700000" algn="tl">
                    <a:srgbClr val="000000">
                      <a:alpha val="43137"/>
                    </a:srgbClr>
                  </a:outerShdw>
                </a:effectLst>
              </a:rPr>
              <a:t>RESULTS</a:t>
            </a:r>
            <a:endParaRPr lang="en-US" sz="3600" b="1" dirty="0">
              <a:solidFill>
                <a:srgbClr val="C00000"/>
              </a:solidFill>
              <a:effectLst>
                <a:outerShdw blurRad="38100" dist="38100" dir="2700000" algn="tl">
                  <a:srgbClr val="000000">
                    <a:alpha val="43137"/>
                  </a:srgbClr>
                </a:outerShdw>
              </a:effectLst>
            </a:endParaRPr>
          </a:p>
        </p:txBody>
      </p:sp>
      <p:sp>
        <p:nvSpPr>
          <p:cNvPr id="15" name="TextBox 14"/>
          <p:cNvSpPr txBox="1"/>
          <p:nvPr/>
        </p:nvSpPr>
        <p:spPr>
          <a:xfrm rot="16200000">
            <a:off x="-314941" y="4027961"/>
            <a:ext cx="2634054" cy="369332"/>
          </a:xfrm>
          <a:prstGeom prst="rect">
            <a:avLst/>
          </a:prstGeom>
          <a:noFill/>
        </p:spPr>
        <p:txBody>
          <a:bodyPr wrap="none" rtlCol="0">
            <a:spAutoFit/>
          </a:bodyPr>
          <a:lstStyle/>
          <a:p>
            <a:r>
              <a:rPr lang="en-US" b="1" dirty="0" smtClean="0"/>
              <a:t>Number of bighorn sheep</a:t>
            </a:r>
            <a:endParaRPr lang="en-US" b="1" dirty="0"/>
          </a:p>
        </p:txBody>
      </p:sp>
      <p:sp>
        <p:nvSpPr>
          <p:cNvPr id="18" name="TextBox 17"/>
          <p:cNvSpPr txBox="1"/>
          <p:nvPr/>
        </p:nvSpPr>
        <p:spPr>
          <a:xfrm>
            <a:off x="4876800" y="6460958"/>
            <a:ext cx="586507" cy="369332"/>
          </a:xfrm>
          <a:prstGeom prst="rect">
            <a:avLst/>
          </a:prstGeom>
          <a:noFill/>
        </p:spPr>
        <p:txBody>
          <a:bodyPr wrap="none" rtlCol="0">
            <a:spAutoFit/>
          </a:bodyPr>
          <a:lstStyle/>
          <a:p>
            <a:r>
              <a:rPr lang="en-US" dirty="0" smtClean="0"/>
              <a:t>Year</a:t>
            </a:r>
            <a:endParaRPr lang="en-US" dirty="0"/>
          </a:p>
        </p:txBody>
      </p:sp>
      <p:sp>
        <p:nvSpPr>
          <p:cNvPr id="12" name="TextBox 11"/>
          <p:cNvSpPr txBox="1"/>
          <p:nvPr/>
        </p:nvSpPr>
        <p:spPr>
          <a:xfrm>
            <a:off x="1079890" y="914400"/>
            <a:ext cx="6969600" cy="523220"/>
          </a:xfrm>
          <a:prstGeom prst="rect">
            <a:avLst/>
          </a:prstGeom>
          <a:noFill/>
        </p:spPr>
        <p:txBody>
          <a:bodyPr wrap="none" rtlCol="0">
            <a:spAutoFit/>
          </a:bodyPr>
          <a:lstStyle/>
          <a:p>
            <a:r>
              <a:rPr lang="en-US" sz="2800" dirty="0" smtClean="0">
                <a:solidFill>
                  <a:srgbClr val="FFFF00"/>
                </a:solidFill>
              </a:rPr>
              <a:t>GROUP 1:  Thompson Falls bighorn sheep herd</a:t>
            </a:r>
            <a:endParaRPr lang="en-US" sz="2800" dirty="0">
              <a:solidFill>
                <a:srgbClr val="FFFF00"/>
              </a:solidFill>
            </a:endParaRPr>
          </a:p>
        </p:txBody>
      </p:sp>
      <p:sp>
        <p:nvSpPr>
          <p:cNvPr id="11" name="TextBox 10"/>
          <p:cNvSpPr txBox="1"/>
          <p:nvPr/>
        </p:nvSpPr>
        <p:spPr>
          <a:xfrm>
            <a:off x="381000" y="1524000"/>
            <a:ext cx="8309904" cy="523220"/>
          </a:xfrm>
          <a:prstGeom prst="rect">
            <a:avLst/>
          </a:prstGeom>
          <a:noFill/>
        </p:spPr>
        <p:txBody>
          <a:bodyPr wrap="none" rtlCol="0">
            <a:spAutoFit/>
          </a:bodyPr>
          <a:lstStyle/>
          <a:p>
            <a:r>
              <a:rPr lang="en-US" sz="2800" dirty="0" smtClean="0"/>
              <a:t>Your  POPULATION graph should look something like…….</a:t>
            </a:r>
            <a:endParaRPr lang="en-US" sz="2800" dirty="0"/>
          </a:p>
        </p:txBody>
      </p:sp>
      <p:sp>
        <p:nvSpPr>
          <p:cNvPr id="16" name="Rounded Rectangle 15"/>
          <p:cNvSpPr/>
          <p:nvPr/>
        </p:nvSpPr>
        <p:spPr>
          <a:xfrm>
            <a:off x="2209800" y="2057400"/>
            <a:ext cx="3962400" cy="1447800"/>
          </a:xfrm>
          <a:prstGeom prst="round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solidFill>
                  <a:schemeClr val="bg1"/>
                </a:solidFill>
              </a:rPr>
              <a:t>In 1959,  this herd was re-established with 13 sheep that were trapped FROM another herd and transplanted TO the Thompson Falls habitat</a:t>
            </a:r>
          </a:p>
        </p:txBody>
      </p:sp>
      <p:sp>
        <p:nvSpPr>
          <p:cNvPr id="20" name="Rounded Rectangle 19"/>
          <p:cNvSpPr/>
          <p:nvPr/>
        </p:nvSpPr>
        <p:spPr>
          <a:xfrm>
            <a:off x="6705600" y="2590800"/>
            <a:ext cx="2209800" cy="1219200"/>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solidFill>
                  <a:schemeClr val="bg1"/>
                </a:solidFill>
              </a:rPr>
              <a:t>Why has this herd been decreasing so much since 2008?</a:t>
            </a:r>
          </a:p>
        </p:txBody>
      </p:sp>
      <p:sp>
        <p:nvSpPr>
          <p:cNvPr id="21" name="Bent Arrow 20"/>
          <p:cNvSpPr/>
          <p:nvPr/>
        </p:nvSpPr>
        <p:spPr>
          <a:xfrm rot="10254699">
            <a:off x="7750165" y="3883453"/>
            <a:ext cx="990600" cy="762000"/>
          </a:xfrm>
          <a:prstGeom prst="bentArrow">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Rounded Rectangle 21"/>
          <p:cNvSpPr/>
          <p:nvPr/>
        </p:nvSpPr>
        <p:spPr>
          <a:xfrm>
            <a:off x="4419600" y="5181600"/>
            <a:ext cx="3352800" cy="838200"/>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solidFill>
                  <a:schemeClr val="bg1"/>
                </a:solidFill>
              </a:rPr>
              <a:t>Vehicle collisions and increased predation by mountain lions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cBhvr additive="base">
                                        <p:cTn id="17" dur="500" fill="hold"/>
                                        <p:tgtEl>
                                          <p:spTgt spid="22"/>
                                        </p:tgtEl>
                                        <p:attrNameLst>
                                          <p:attrName>ppt_x</p:attrName>
                                        </p:attrNameLst>
                                      </p:cBhvr>
                                      <p:tavLst>
                                        <p:tav tm="0">
                                          <p:val>
                                            <p:strVal val="#ppt_x"/>
                                          </p:val>
                                        </p:tav>
                                        <p:tav tm="100000">
                                          <p:val>
                                            <p:strVal val="#ppt_x"/>
                                          </p:val>
                                        </p:tav>
                                      </p:tavLst>
                                    </p:anim>
                                    <p:anim calcmode="lin" valueType="num">
                                      <p:cBhvr additive="base">
                                        <p:cTn id="1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0" grpId="0" animBg="1"/>
      <p:bldP spid="21" grpId="0" animBg="1"/>
      <p:bldP spid="22"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152400" y="1150203"/>
            <a:ext cx="8763000" cy="830997"/>
          </a:xfrm>
          <a:prstGeom prst="rect">
            <a:avLst/>
          </a:prstGeom>
          <a:noFill/>
        </p:spPr>
        <p:txBody>
          <a:bodyPr wrap="square" rtlCol="0">
            <a:spAutoFit/>
          </a:bodyPr>
          <a:lstStyle/>
          <a:p>
            <a:endParaRPr lang="en-US" sz="2400" dirty="0" smtClean="0"/>
          </a:p>
          <a:p>
            <a:endParaRPr lang="en-US" sz="2400" b="1" dirty="0"/>
          </a:p>
        </p:txBody>
      </p:sp>
      <p:sp>
        <p:nvSpPr>
          <p:cNvPr id="7" name="TextBox 6"/>
          <p:cNvSpPr txBox="1"/>
          <p:nvPr/>
        </p:nvSpPr>
        <p:spPr>
          <a:xfrm>
            <a:off x="304800" y="1302603"/>
            <a:ext cx="8763000" cy="830997"/>
          </a:xfrm>
          <a:prstGeom prst="rect">
            <a:avLst/>
          </a:prstGeom>
          <a:noFill/>
        </p:spPr>
        <p:txBody>
          <a:bodyPr wrap="square" rtlCol="0">
            <a:spAutoFit/>
          </a:bodyPr>
          <a:lstStyle/>
          <a:p>
            <a:endParaRPr lang="en-US" sz="2400" dirty="0" smtClean="0"/>
          </a:p>
          <a:p>
            <a:endParaRPr lang="en-US" sz="2400" b="1" dirty="0"/>
          </a:p>
        </p:txBody>
      </p:sp>
      <p:sp>
        <p:nvSpPr>
          <p:cNvPr id="10" name="TextBox 9"/>
          <p:cNvSpPr txBox="1"/>
          <p:nvPr/>
        </p:nvSpPr>
        <p:spPr>
          <a:xfrm>
            <a:off x="676633" y="106180"/>
            <a:ext cx="8112285" cy="646331"/>
          </a:xfrm>
          <a:prstGeom prst="rect">
            <a:avLst/>
          </a:prstGeom>
          <a:noFill/>
        </p:spPr>
        <p:txBody>
          <a:bodyPr wrap="none" rtlCol="0">
            <a:spAutoFit/>
          </a:bodyPr>
          <a:lstStyle/>
          <a:p>
            <a:r>
              <a:rPr lang="en-US" sz="3200" b="1" dirty="0" smtClean="0"/>
              <a:t>Case Study Activity with REAL DATA:  </a:t>
            </a:r>
            <a:r>
              <a:rPr lang="en-US" sz="3600" b="1" dirty="0" smtClean="0">
                <a:solidFill>
                  <a:srgbClr val="C00000"/>
                </a:solidFill>
                <a:effectLst>
                  <a:outerShdw blurRad="38100" dist="38100" dir="2700000" algn="tl">
                    <a:srgbClr val="000000">
                      <a:alpha val="43137"/>
                    </a:srgbClr>
                  </a:outerShdw>
                </a:effectLst>
              </a:rPr>
              <a:t>RESULTS</a:t>
            </a:r>
            <a:endParaRPr lang="en-US" sz="3600" b="1" dirty="0">
              <a:solidFill>
                <a:srgbClr val="C00000"/>
              </a:solidFill>
              <a:effectLst>
                <a:outerShdw blurRad="38100" dist="38100" dir="2700000" algn="tl">
                  <a:srgbClr val="000000">
                    <a:alpha val="43137"/>
                  </a:srgbClr>
                </a:outerShdw>
              </a:effectLst>
            </a:endParaRPr>
          </a:p>
        </p:txBody>
      </p:sp>
      <p:sp>
        <p:nvSpPr>
          <p:cNvPr id="14" name="TextBox 13"/>
          <p:cNvSpPr txBox="1"/>
          <p:nvPr/>
        </p:nvSpPr>
        <p:spPr>
          <a:xfrm>
            <a:off x="762000" y="914400"/>
            <a:ext cx="7834965" cy="523220"/>
          </a:xfrm>
          <a:prstGeom prst="rect">
            <a:avLst/>
          </a:prstGeom>
          <a:noFill/>
        </p:spPr>
        <p:txBody>
          <a:bodyPr wrap="none" rtlCol="0">
            <a:spAutoFit/>
          </a:bodyPr>
          <a:lstStyle/>
          <a:p>
            <a:r>
              <a:rPr lang="en-US" sz="2800" dirty="0" smtClean="0">
                <a:solidFill>
                  <a:srgbClr val="FFFF00"/>
                </a:solidFill>
              </a:rPr>
              <a:t>GROUP 6:  Missouri River Breaks bighorn sheep herd</a:t>
            </a:r>
            <a:endParaRPr lang="en-US" sz="2800" dirty="0">
              <a:solidFill>
                <a:srgbClr val="FFFF00"/>
              </a:solidFill>
            </a:endParaRPr>
          </a:p>
        </p:txBody>
      </p:sp>
      <p:sp>
        <p:nvSpPr>
          <p:cNvPr id="12" name="TextBox 11"/>
          <p:cNvSpPr txBox="1"/>
          <p:nvPr/>
        </p:nvSpPr>
        <p:spPr>
          <a:xfrm>
            <a:off x="872840" y="1457980"/>
            <a:ext cx="7411388" cy="523220"/>
          </a:xfrm>
          <a:prstGeom prst="rect">
            <a:avLst/>
          </a:prstGeom>
          <a:noFill/>
        </p:spPr>
        <p:txBody>
          <a:bodyPr wrap="none" rtlCol="0">
            <a:spAutoFit/>
          </a:bodyPr>
          <a:lstStyle/>
          <a:p>
            <a:r>
              <a:rPr lang="en-US" sz="2800" dirty="0" smtClean="0">
                <a:solidFill>
                  <a:schemeClr val="accent3">
                    <a:lumMod val="60000"/>
                    <a:lumOff val="40000"/>
                  </a:schemeClr>
                </a:solidFill>
                <a:effectLst>
                  <a:outerShdw blurRad="38100" dist="38100" dir="2700000" algn="tl">
                    <a:srgbClr val="000000">
                      <a:alpha val="43137"/>
                    </a:srgbClr>
                  </a:outerShdw>
                </a:effectLst>
              </a:rPr>
              <a:t>What factors affect the conservation of this herd?</a:t>
            </a:r>
            <a:endParaRPr lang="en-US" sz="2800" dirty="0">
              <a:solidFill>
                <a:schemeClr val="accent3">
                  <a:lumMod val="60000"/>
                  <a:lumOff val="40000"/>
                </a:schemeClr>
              </a:solidFill>
              <a:effectLst>
                <a:outerShdw blurRad="38100" dist="38100" dir="2700000" algn="tl">
                  <a:srgbClr val="000000">
                    <a:alpha val="43137"/>
                  </a:srgbClr>
                </a:outerShdw>
              </a:effectLst>
            </a:endParaRPr>
          </a:p>
        </p:txBody>
      </p:sp>
      <p:sp>
        <p:nvSpPr>
          <p:cNvPr id="22" name="Rounded Rectangle 21"/>
          <p:cNvSpPr/>
          <p:nvPr/>
        </p:nvSpPr>
        <p:spPr>
          <a:xfrm>
            <a:off x="152400" y="3505200"/>
            <a:ext cx="8839200" cy="1155032"/>
          </a:xfrm>
          <a:prstGeom prst="roundRect">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smtClean="0">
                <a:solidFill>
                  <a:schemeClr val="bg1"/>
                </a:solidFill>
              </a:rPr>
              <a:t>It’s the maximum size of a population that the environment can sustain indefinitely without degrading the environment for future generations</a:t>
            </a:r>
            <a:endParaRPr lang="en-US" sz="2400" b="1" dirty="0">
              <a:solidFill>
                <a:schemeClr val="bg1"/>
              </a:solidFill>
            </a:endParaRPr>
          </a:p>
        </p:txBody>
      </p:sp>
      <p:sp>
        <p:nvSpPr>
          <p:cNvPr id="23" name="Rounded Rectangle 22"/>
          <p:cNvSpPr/>
          <p:nvPr/>
        </p:nvSpPr>
        <p:spPr>
          <a:xfrm>
            <a:off x="1981200" y="5044698"/>
            <a:ext cx="5181600" cy="517902"/>
          </a:xfrm>
          <a:prstGeom prst="round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bg1"/>
                </a:solidFill>
              </a:rPr>
              <a:t>What does carrying capacity mean?</a:t>
            </a:r>
            <a:endParaRPr lang="en-US" sz="2400" b="1" dirty="0">
              <a:solidFill>
                <a:schemeClr val="bg1"/>
              </a:solidFill>
            </a:endParaRPr>
          </a:p>
        </p:txBody>
      </p:sp>
      <p:sp>
        <p:nvSpPr>
          <p:cNvPr id="24" name="Rounded Rectangle 23"/>
          <p:cNvSpPr/>
          <p:nvPr/>
        </p:nvSpPr>
        <p:spPr>
          <a:xfrm>
            <a:off x="1066800" y="5867400"/>
            <a:ext cx="6858000" cy="7620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bg1"/>
                </a:solidFill>
              </a:rPr>
              <a:t>…….keeping this herd at or below carrying capacity</a:t>
            </a:r>
            <a:endParaRPr lang="en-US" sz="2400" b="1" dirty="0">
              <a:solidFill>
                <a:schemeClr val="bg1"/>
              </a:solidFill>
            </a:endParaRPr>
          </a:p>
        </p:txBody>
      </p:sp>
      <p:sp>
        <p:nvSpPr>
          <p:cNvPr id="15" name="Rounded Rectangle 14"/>
          <p:cNvSpPr/>
          <p:nvPr/>
        </p:nvSpPr>
        <p:spPr>
          <a:xfrm>
            <a:off x="152400" y="2209800"/>
            <a:ext cx="8839200" cy="914400"/>
          </a:xfrm>
          <a:prstGeom prst="roundRect">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smtClean="0">
                <a:solidFill>
                  <a:schemeClr val="bg1"/>
                </a:solidFill>
              </a:rPr>
              <a:t>When a population is at carrying capacity, the # of births = # deaths</a:t>
            </a:r>
            <a:endParaRPr lang="en-US" sz="2400" b="1"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2"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diamond(in)">
                                      <p:cBhvr>
                                        <p:cTn id="7" dur="20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1"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diamond(in)">
                                      <p:cBhvr>
                                        <p:cTn id="12"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2" animBg="1"/>
      <p:bldP spid="15" grpId="1"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152400" y="1150203"/>
            <a:ext cx="8763000" cy="830997"/>
          </a:xfrm>
          <a:prstGeom prst="rect">
            <a:avLst/>
          </a:prstGeom>
          <a:noFill/>
        </p:spPr>
        <p:txBody>
          <a:bodyPr wrap="square" rtlCol="0">
            <a:spAutoFit/>
          </a:bodyPr>
          <a:lstStyle/>
          <a:p>
            <a:endParaRPr lang="en-US" sz="2400" dirty="0" smtClean="0"/>
          </a:p>
          <a:p>
            <a:endParaRPr lang="en-US" sz="2400" b="1" dirty="0"/>
          </a:p>
        </p:txBody>
      </p:sp>
      <p:sp>
        <p:nvSpPr>
          <p:cNvPr id="7" name="TextBox 6"/>
          <p:cNvSpPr txBox="1"/>
          <p:nvPr/>
        </p:nvSpPr>
        <p:spPr>
          <a:xfrm>
            <a:off x="304800" y="1302603"/>
            <a:ext cx="8763000" cy="830997"/>
          </a:xfrm>
          <a:prstGeom prst="rect">
            <a:avLst/>
          </a:prstGeom>
          <a:noFill/>
        </p:spPr>
        <p:txBody>
          <a:bodyPr wrap="square" rtlCol="0">
            <a:spAutoFit/>
          </a:bodyPr>
          <a:lstStyle/>
          <a:p>
            <a:endParaRPr lang="en-US" sz="2400" dirty="0" smtClean="0"/>
          </a:p>
          <a:p>
            <a:endParaRPr lang="en-US" sz="2400" b="1" dirty="0"/>
          </a:p>
        </p:txBody>
      </p:sp>
      <p:sp>
        <p:nvSpPr>
          <p:cNvPr id="10" name="TextBox 9"/>
          <p:cNvSpPr txBox="1"/>
          <p:nvPr/>
        </p:nvSpPr>
        <p:spPr>
          <a:xfrm>
            <a:off x="676633" y="106180"/>
            <a:ext cx="8112285" cy="646331"/>
          </a:xfrm>
          <a:prstGeom prst="rect">
            <a:avLst/>
          </a:prstGeom>
          <a:noFill/>
        </p:spPr>
        <p:txBody>
          <a:bodyPr wrap="none" rtlCol="0">
            <a:spAutoFit/>
          </a:bodyPr>
          <a:lstStyle/>
          <a:p>
            <a:r>
              <a:rPr lang="en-US" sz="3200" b="1" dirty="0" smtClean="0"/>
              <a:t>Case Study Activity with REAL DATA:  </a:t>
            </a:r>
            <a:r>
              <a:rPr lang="en-US" sz="3600" b="1" dirty="0" smtClean="0">
                <a:solidFill>
                  <a:srgbClr val="C00000"/>
                </a:solidFill>
                <a:effectLst>
                  <a:outerShdw blurRad="38100" dist="38100" dir="2700000" algn="tl">
                    <a:srgbClr val="000000">
                      <a:alpha val="43137"/>
                    </a:srgbClr>
                  </a:outerShdw>
                </a:effectLst>
              </a:rPr>
              <a:t>RESULTS</a:t>
            </a:r>
            <a:endParaRPr lang="en-US" sz="3600" b="1" dirty="0">
              <a:solidFill>
                <a:srgbClr val="C00000"/>
              </a:solidFill>
              <a:effectLst>
                <a:outerShdw blurRad="38100" dist="38100" dir="2700000" algn="tl">
                  <a:srgbClr val="000000">
                    <a:alpha val="43137"/>
                  </a:srgbClr>
                </a:outerShdw>
              </a:effectLst>
            </a:endParaRPr>
          </a:p>
        </p:txBody>
      </p:sp>
      <p:sp>
        <p:nvSpPr>
          <p:cNvPr id="14" name="TextBox 13"/>
          <p:cNvSpPr txBox="1"/>
          <p:nvPr/>
        </p:nvSpPr>
        <p:spPr>
          <a:xfrm>
            <a:off x="762000" y="914400"/>
            <a:ext cx="7834965" cy="523220"/>
          </a:xfrm>
          <a:prstGeom prst="rect">
            <a:avLst/>
          </a:prstGeom>
          <a:noFill/>
        </p:spPr>
        <p:txBody>
          <a:bodyPr wrap="none" rtlCol="0">
            <a:spAutoFit/>
          </a:bodyPr>
          <a:lstStyle/>
          <a:p>
            <a:r>
              <a:rPr lang="en-US" sz="2800" dirty="0" smtClean="0">
                <a:solidFill>
                  <a:srgbClr val="FFFF00"/>
                </a:solidFill>
              </a:rPr>
              <a:t>GROUP 6:  Missouri River Breaks bighorn sheep herd</a:t>
            </a:r>
            <a:endParaRPr lang="en-US" sz="2800" dirty="0">
              <a:solidFill>
                <a:srgbClr val="FFFF00"/>
              </a:solidFill>
            </a:endParaRPr>
          </a:p>
        </p:txBody>
      </p:sp>
      <p:sp>
        <p:nvSpPr>
          <p:cNvPr id="12" name="TextBox 11"/>
          <p:cNvSpPr txBox="1"/>
          <p:nvPr/>
        </p:nvSpPr>
        <p:spPr>
          <a:xfrm>
            <a:off x="872840" y="1457980"/>
            <a:ext cx="7411388" cy="523220"/>
          </a:xfrm>
          <a:prstGeom prst="rect">
            <a:avLst/>
          </a:prstGeom>
          <a:noFill/>
        </p:spPr>
        <p:txBody>
          <a:bodyPr wrap="none" rtlCol="0">
            <a:spAutoFit/>
          </a:bodyPr>
          <a:lstStyle/>
          <a:p>
            <a:r>
              <a:rPr lang="en-US" sz="2800" dirty="0" smtClean="0">
                <a:solidFill>
                  <a:schemeClr val="accent3">
                    <a:lumMod val="60000"/>
                    <a:lumOff val="40000"/>
                  </a:schemeClr>
                </a:solidFill>
                <a:effectLst>
                  <a:outerShdw blurRad="38100" dist="38100" dir="2700000" algn="tl">
                    <a:srgbClr val="000000">
                      <a:alpha val="43137"/>
                    </a:srgbClr>
                  </a:outerShdw>
                </a:effectLst>
              </a:rPr>
              <a:t>What factors affect the conservation of this herd?</a:t>
            </a:r>
            <a:endParaRPr lang="en-US" sz="2800" dirty="0">
              <a:solidFill>
                <a:schemeClr val="accent3">
                  <a:lumMod val="60000"/>
                  <a:lumOff val="40000"/>
                </a:schemeClr>
              </a:solidFill>
              <a:effectLst>
                <a:outerShdw blurRad="38100" dist="38100" dir="2700000" algn="tl">
                  <a:srgbClr val="000000">
                    <a:alpha val="43137"/>
                  </a:srgbClr>
                </a:outerShdw>
              </a:effectLst>
            </a:endParaRPr>
          </a:p>
        </p:txBody>
      </p:sp>
      <p:sp>
        <p:nvSpPr>
          <p:cNvPr id="22" name="Rounded Rectangle 21"/>
          <p:cNvSpPr/>
          <p:nvPr/>
        </p:nvSpPr>
        <p:spPr>
          <a:xfrm>
            <a:off x="1662192" y="2057400"/>
            <a:ext cx="5791200" cy="1155032"/>
          </a:xfrm>
          <a:prstGeom prst="roundRect">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smtClean="0">
                <a:solidFill>
                  <a:schemeClr val="bg1"/>
                </a:solidFill>
              </a:rPr>
              <a:t>Why do managers want to keep this herd at or below carrying capacity?</a:t>
            </a:r>
            <a:endParaRPr lang="en-US" sz="2400" b="1" dirty="0">
              <a:solidFill>
                <a:schemeClr val="bg1"/>
              </a:solidFill>
            </a:endParaRPr>
          </a:p>
        </p:txBody>
      </p:sp>
      <p:sp>
        <p:nvSpPr>
          <p:cNvPr id="15" name="Rounded Rectangle 14"/>
          <p:cNvSpPr/>
          <p:nvPr/>
        </p:nvSpPr>
        <p:spPr>
          <a:xfrm>
            <a:off x="3124200" y="3490992"/>
            <a:ext cx="5867400" cy="1295400"/>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smtClean="0">
                <a:solidFill>
                  <a:schemeClr val="bg1"/>
                </a:solidFill>
              </a:rPr>
              <a:t>To reduce the risk of die-offs from disease transmission  from domestic sheep and goats and to minimize habitat degradation</a:t>
            </a:r>
            <a:endParaRPr lang="en-US" sz="2400" b="1" dirty="0">
              <a:solidFill>
                <a:schemeClr val="bg1"/>
              </a:solidFill>
            </a:endParaRPr>
          </a:p>
        </p:txBody>
      </p:sp>
      <p:sp>
        <p:nvSpPr>
          <p:cNvPr id="25" name="Rounded Rectangle 24"/>
          <p:cNvSpPr/>
          <p:nvPr/>
        </p:nvSpPr>
        <p:spPr>
          <a:xfrm>
            <a:off x="914400" y="4953000"/>
            <a:ext cx="6705600" cy="1295400"/>
          </a:xfrm>
          <a:prstGeom prst="roundRect">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smtClean="0">
                <a:solidFill>
                  <a:srgbClr val="FFFF00"/>
                </a:solidFill>
                <a:effectLst>
                  <a:outerShdw blurRad="38100" dist="38100" dir="2700000" algn="tl">
                    <a:srgbClr val="000000">
                      <a:alpha val="43137"/>
                    </a:srgbClr>
                  </a:outerShdw>
                </a:effectLst>
              </a:rPr>
              <a:t>When populations are at high densities, the risk of transmitting diseases (like pneumonia) among individuals in the population is relatively HIGH</a:t>
            </a:r>
            <a:endParaRPr lang="en-US" sz="2400" b="1" dirty="0">
              <a:solidFill>
                <a:srgbClr val="FFFF00"/>
              </a:solidFill>
              <a:effectLst>
                <a:outerShdw blurRad="38100" dist="38100" dir="2700000" algn="tl">
                  <a:srgbClr val="000000">
                    <a:alpha val="43137"/>
                  </a:srgbClr>
                </a:outerShdw>
              </a:effectLst>
            </a:endParaRPr>
          </a:p>
        </p:txBody>
      </p:sp>
      <p:cxnSp>
        <p:nvCxnSpPr>
          <p:cNvPr id="16" name="Straight Connector 15"/>
          <p:cNvCxnSpPr/>
          <p:nvPr/>
        </p:nvCxnSpPr>
        <p:spPr>
          <a:xfrm>
            <a:off x="1797804" y="3901698"/>
            <a:ext cx="6781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1813302" y="3901698"/>
            <a:ext cx="0" cy="106680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5"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152400" y="1150203"/>
            <a:ext cx="8763000" cy="830997"/>
          </a:xfrm>
          <a:prstGeom prst="rect">
            <a:avLst/>
          </a:prstGeom>
          <a:noFill/>
        </p:spPr>
        <p:txBody>
          <a:bodyPr wrap="square" rtlCol="0">
            <a:spAutoFit/>
          </a:bodyPr>
          <a:lstStyle/>
          <a:p>
            <a:endParaRPr lang="en-US" sz="2400" dirty="0" smtClean="0"/>
          </a:p>
          <a:p>
            <a:endParaRPr lang="en-US" sz="2400" b="1" dirty="0"/>
          </a:p>
        </p:txBody>
      </p:sp>
      <p:sp>
        <p:nvSpPr>
          <p:cNvPr id="7" name="TextBox 6"/>
          <p:cNvSpPr txBox="1"/>
          <p:nvPr/>
        </p:nvSpPr>
        <p:spPr>
          <a:xfrm>
            <a:off x="304800" y="1302603"/>
            <a:ext cx="8763000" cy="830997"/>
          </a:xfrm>
          <a:prstGeom prst="rect">
            <a:avLst/>
          </a:prstGeom>
          <a:noFill/>
        </p:spPr>
        <p:txBody>
          <a:bodyPr wrap="square" rtlCol="0">
            <a:spAutoFit/>
          </a:bodyPr>
          <a:lstStyle/>
          <a:p>
            <a:endParaRPr lang="en-US" sz="2400" dirty="0" smtClean="0"/>
          </a:p>
          <a:p>
            <a:endParaRPr lang="en-US" sz="2400" b="1" dirty="0"/>
          </a:p>
        </p:txBody>
      </p:sp>
      <p:sp>
        <p:nvSpPr>
          <p:cNvPr id="10" name="TextBox 9"/>
          <p:cNvSpPr txBox="1"/>
          <p:nvPr/>
        </p:nvSpPr>
        <p:spPr>
          <a:xfrm>
            <a:off x="676633" y="106180"/>
            <a:ext cx="8112285" cy="646331"/>
          </a:xfrm>
          <a:prstGeom prst="rect">
            <a:avLst/>
          </a:prstGeom>
          <a:noFill/>
        </p:spPr>
        <p:txBody>
          <a:bodyPr wrap="none" rtlCol="0">
            <a:spAutoFit/>
          </a:bodyPr>
          <a:lstStyle/>
          <a:p>
            <a:r>
              <a:rPr lang="en-US" sz="3200" b="1" dirty="0" smtClean="0"/>
              <a:t>Case Study Activity with REAL DATA:  </a:t>
            </a:r>
            <a:r>
              <a:rPr lang="en-US" sz="3600" b="1" dirty="0" smtClean="0">
                <a:solidFill>
                  <a:srgbClr val="C00000"/>
                </a:solidFill>
                <a:effectLst>
                  <a:outerShdw blurRad="38100" dist="38100" dir="2700000" algn="tl">
                    <a:srgbClr val="000000">
                      <a:alpha val="43137"/>
                    </a:srgbClr>
                  </a:outerShdw>
                </a:effectLst>
              </a:rPr>
              <a:t>RESULTS</a:t>
            </a:r>
            <a:endParaRPr lang="en-US" sz="3600" b="1" dirty="0">
              <a:solidFill>
                <a:srgbClr val="C00000"/>
              </a:solidFill>
              <a:effectLst>
                <a:outerShdw blurRad="38100" dist="38100" dir="2700000" algn="tl">
                  <a:srgbClr val="000000">
                    <a:alpha val="43137"/>
                  </a:srgbClr>
                </a:outerShdw>
              </a:effectLst>
            </a:endParaRPr>
          </a:p>
        </p:txBody>
      </p:sp>
      <p:sp>
        <p:nvSpPr>
          <p:cNvPr id="14" name="TextBox 13"/>
          <p:cNvSpPr txBox="1"/>
          <p:nvPr/>
        </p:nvSpPr>
        <p:spPr>
          <a:xfrm>
            <a:off x="762000" y="914400"/>
            <a:ext cx="7834965" cy="523220"/>
          </a:xfrm>
          <a:prstGeom prst="rect">
            <a:avLst/>
          </a:prstGeom>
          <a:noFill/>
        </p:spPr>
        <p:txBody>
          <a:bodyPr wrap="none" rtlCol="0">
            <a:spAutoFit/>
          </a:bodyPr>
          <a:lstStyle/>
          <a:p>
            <a:r>
              <a:rPr lang="en-US" sz="2800" dirty="0" smtClean="0">
                <a:solidFill>
                  <a:srgbClr val="FFFF00"/>
                </a:solidFill>
              </a:rPr>
              <a:t>GROUP 6:  Missouri River Breaks bighorn sheep herd</a:t>
            </a:r>
            <a:endParaRPr lang="en-US" sz="2800" dirty="0">
              <a:solidFill>
                <a:srgbClr val="FFFF00"/>
              </a:solidFill>
            </a:endParaRPr>
          </a:p>
        </p:txBody>
      </p:sp>
      <p:sp>
        <p:nvSpPr>
          <p:cNvPr id="12" name="TextBox 11"/>
          <p:cNvSpPr txBox="1"/>
          <p:nvPr/>
        </p:nvSpPr>
        <p:spPr>
          <a:xfrm>
            <a:off x="872840" y="1457980"/>
            <a:ext cx="7411388" cy="523220"/>
          </a:xfrm>
          <a:prstGeom prst="rect">
            <a:avLst/>
          </a:prstGeom>
          <a:noFill/>
        </p:spPr>
        <p:txBody>
          <a:bodyPr wrap="none" rtlCol="0">
            <a:spAutoFit/>
          </a:bodyPr>
          <a:lstStyle/>
          <a:p>
            <a:r>
              <a:rPr lang="en-US" sz="2800" dirty="0" smtClean="0">
                <a:solidFill>
                  <a:schemeClr val="accent3">
                    <a:lumMod val="60000"/>
                    <a:lumOff val="40000"/>
                  </a:schemeClr>
                </a:solidFill>
                <a:effectLst>
                  <a:outerShdw blurRad="38100" dist="38100" dir="2700000" algn="tl">
                    <a:srgbClr val="000000">
                      <a:alpha val="43137"/>
                    </a:srgbClr>
                  </a:outerShdw>
                </a:effectLst>
              </a:rPr>
              <a:t>What factors affect the conservation of this herd?</a:t>
            </a:r>
            <a:endParaRPr lang="en-US" sz="2800" dirty="0">
              <a:solidFill>
                <a:schemeClr val="accent3">
                  <a:lumMod val="60000"/>
                  <a:lumOff val="40000"/>
                </a:schemeClr>
              </a:solidFill>
              <a:effectLst>
                <a:outerShdw blurRad="38100" dist="38100" dir="2700000" algn="tl">
                  <a:srgbClr val="000000">
                    <a:alpha val="43137"/>
                  </a:srgbClr>
                </a:outerShdw>
              </a:effectLst>
            </a:endParaRPr>
          </a:p>
        </p:txBody>
      </p:sp>
      <p:sp>
        <p:nvSpPr>
          <p:cNvPr id="22" name="Rounded Rectangle 21"/>
          <p:cNvSpPr/>
          <p:nvPr/>
        </p:nvSpPr>
        <p:spPr>
          <a:xfrm>
            <a:off x="72190" y="2057402"/>
            <a:ext cx="8991600" cy="850232"/>
          </a:xfrm>
          <a:prstGeom prst="roundRect">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smtClean="0">
                <a:solidFill>
                  <a:schemeClr val="bg1"/>
                </a:solidFill>
              </a:rPr>
              <a:t>How do managers maintain herds at or below carrying capacity?</a:t>
            </a:r>
            <a:endParaRPr lang="en-US" sz="2400" b="1" dirty="0">
              <a:solidFill>
                <a:schemeClr val="bg1"/>
              </a:solidFill>
            </a:endParaRPr>
          </a:p>
        </p:txBody>
      </p:sp>
      <p:sp>
        <p:nvSpPr>
          <p:cNvPr id="15" name="Rounded Rectangle 14"/>
          <p:cNvSpPr/>
          <p:nvPr/>
        </p:nvSpPr>
        <p:spPr>
          <a:xfrm>
            <a:off x="152400" y="3276600"/>
            <a:ext cx="8839200" cy="762000"/>
          </a:xfrm>
          <a:prstGeom prst="roundRect">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smtClean="0">
                <a:solidFill>
                  <a:schemeClr val="bg1"/>
                </a:solidFill>
              </a:rPr>
              <a:t>1.  They trap some individuals and transplant them to other herds</a:t>
            </a:r>
            <a:endParaRPr lang="en-US" sz="2400" b="1" dirty="0">
              <a:solidFill>
                <a:schemeClr val="bg1"/>
              </a:solidFill>
            </a:endParaRPr>
          </a:p>
        </p:txBody>
      </p:sp>
      <p:sp>
        <p:nvSpPr>
          <p:cNvPr id="25" name="Rounded Rectangle 24"/>
          <p:cNvSpPr/>
          <p:nvPr/>
        </p:nvSpPr>
        <p:spPr>
          <a:xfrm>
            <a:off x="152400" y="4267200"/>
            <a:ext cx="8839200" cy="914400"/>
          </a:xfrm>
          <a:prstGeom prst="roundRect">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buAutoNum type="arabicPeriod" startAt="2"/>
            </a:pPr>
            <a:r>
              <a:rPr lang="en-US" sz="2400" b="1" dirty="0" smtClean="0">
                <a:solidFill>
                  <a:schemeClr val="bg1"/>
                </a:solidFill>
              </a:rPr>
              <a:t>They use regulated hunting to help keep the population healthy</a:t>
            </a:r>
          </a:p>
          <a:p>
            <a:pPr marL="457200" indent="-457200"/>
            <a:r>
              <a:rPr lang="en-US" sz="2400" b="1" dirty="0" smtClean="0">
                <a:solidFill>
                  <a:schemeClr val="bg1"/>
                </a:solidFill>
              </a:rPr>
              <a:t>       (regulated hunting is an important conservation tool)</a:t>
            </a:r>
            <a:endParaRPr lang="en-US" sz="2400" b="1" dirty="0">
              <a:solidFill>
                <a:schemeClr val="bg1"/>
              </a:solidFill>
            </a:endParaRPr>
          </a:p>
        </p:txBody>
      </p:sp>
      <p:sp>
        <p:nvSpPr>
          <p:cNvPr id="16" name="Rounded Rectangle 15"/>
          <p:cNvSpPr/>
          <p:nvPr/>
        </p:nvSpPr>
        <p:spPr>
          <a:xfrm>
            <a:off x="152400" y="5638800"/>
            <a:ext cx="8305800" cy="762000"/>
          </a:xfrm>
          <a:prstGeom prst="roundRect">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smtClean="0">
                <a:solidFill>
                  <a:schemeClr val="tx1"/>
                </a:solidFill>
              </a:rPr>
              <a:t>Now let’s take a look at a different aspect of populations….</a:t>
            </a:r>
            <a:endParaRPr lang="en-US" sz="2400" b="1"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heckerboard(across)">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checkerboard(across)">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checkerboard(across)">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5" grpId="0" animBg="1"/>
      <p:bldP spid="16"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76633" y="106180"/>
            <a:ext cx="8112285" cy="646331"/>
          </a:xfrm>
          <a:prstGeom prst="rect">
            <a:avLst/>
          </a:prstGeom>
          <a:noFill/>
        </p:spPr>
        <p:txBody>
          <a:bodyPr wrap="none" rtlCol="0">
            <a:spAutoFit/>
          </a:bodyPr>
          <a:lstStyle/>
          <a:p>
            <a:r>
              <a:rPr lang="en-US" sz="3200" b="1" dirty="0" smtClean="0"/>
              <a:t>Case Study Activity with REAL DATA:  </a:t>
            </a:r>
            <a:r>
              <a:rPr lang="en-US" sz="3600" b="1" dirty="0" smtClean="0">
                <a:solidFill>
                  <a:srgbClr val="C00000"/>
                </a:solidFill>
                <a:effectLst>
                  <a:outerShdw blurRad="38100" dist="38100" dir="2700000" algn="tl">
                    <a:srgbClr val="000000">
                      <a:alpha val="43137"/>
                    </a:srgbClr>
                  </a:outerShdw>
                </a:effectLst>
              </a:rPr>
              <a:t>RESULTS</a:t>
            </a:r>
            <a:endParaRPr lang="en-US" sz="3600" b="1" dirty="0">
              <a:solidFill>
                <a:srgbClr val="C00000"/>
              </a:solidFill>
              <a:effectLst>
                <a:outerShdw blurRad="38100" dist="38100" dir="2700000" algn="tl">
                  <a:srgbClr val="000000">
                    <a:alpha val="43137"/>
                  </a:srgbClr>
                </a:outerShdw>
              </a:effectLst>
            </a:endParaRPr>
          </a:p>
        </p:txBody>
      </p:sp>
      <p:sp>
        <p:nvSpPr>
          <p:cNvPr id="4" name="TextBox 3"/>
          <p:cNvSpPr txBox="1"/>
          <p:nvPr/>
        </p:nvSpPr>
        <p:spPr>
          <a:xfrm>
            <a:off x="389032" y="1828800"/>
            <a:ext cx="8678768" cy="492443"/>
          </a:xfrm>
          <a:prstGeom prst="rect">
            <a:avLst/>
          </a:prstGeom>
          <a:noFill/>
        </p:spPr>
        <p:txBody>
          <a:bodyPr wrap="square" rtlCol="0">
            <a:spAutoFit/>
          </a:bodyPr>
          <a:lstStyle/>
          <a:p>
            <a:r>
              <a:rPr lang="en-US" sz="2600" b="1" dirty="0" smtClean="0">
                <a:effectLst>
                  <a:outerShdw blurRad="38100" dist="38100" dir="2700000" algn="tl">
                    <a:srgbClr val="000000">
                      <a:alpha val="43137"/>
                    </a:srgbClr>
                  </a:outerShdw>
                </a:effectLst>
              </a:rPr>
              <a:t>What does Minimum Viable Population (MVP) mean?</a:t>
            </a:r>
          </a:p>
        </p:txBody>
      </p:sp>
      <p:sp>
        <p:nvSpPr>
          <p:cNvPr id="17" name="TextBox 16"/>
          <p:cNvSpPr txBox="1"/>
          <p:nvPr/>
        </p:nvSpPr>
        <p:spPr>
          <a:xfrm>
            <a:off x="381000" y="2612648"/>
            <a:ext cx="8678768" cy="892552"/>
          </a:xfrm>
          <a:prstGeom prst="rect">
            <a:avLst/>
          </a:prstGeom>
          <a:noFill/>
        </p:spPr>
        <p:txBody>
          <a:bodyPr wrap="square" rtlCol="0">
            <a:spAutoFit/>
          </a:bodyPr>
          <a:lstStyle/>
          <a:p>
            <a:r>
              <a:rPr lang="en-US" sz="2600" b="1" dirty="0" smtClean="0">
                <a:solidFill>
                  <a:srgbClr val="FFFF00"/>
                </a:solidFill>
                <a:effectLst>
                  <a:outerShdw blurRad="38100" dist="38100" dir="2700000" algn="tl">
                    <a:srgbClr val="000000">
                      <a:alpha val="43137"/>
                    </a:srgbClr>
                  </a:outerShdw>
                </a:effectLst>
              </a:rPr>
              <a:t>The smallest possible size at which a biological population can persist without facing extinction</a:t>
            </a:r>
          </a:p>
        </p:txBody>
      </p:sp>
      <p:sp>
        <p:nvSpPr>
          <p:cNvPr id="18" name="TextBox 17"/>
          <p:cNvSpPr txBox="1"/>
          <p:nvPr/>
        </p:nvSpPr>
        <p:spPr>
          <a:xfrm>
            <a:off x="381000" y="3774757"/>
            <a:ext cx="8678768" cy="492443"/>
          </a:xfrm>
          <a:prstGeom prst="rect">
            <a:avLst/>
          </a:prstGeom>
          <a:noFill/>
        </p:spPr>
        <p:txBody>
          <a:bodyPr wrap="square" rtlCol="0">
            <a:spAutoFit/>
          </a:bodyPr>
          <a:lstStyle/>
          <a:p>
            <a:r>
              <a:rPr lang="en-US" sz="2600" b="1" dirty="0" smtClean="0"/>
              <a:t>What is the MVP for bighorn sheep populations in Montana?</a:t>
            </a:r>
          </a:p>
        </p:txBody>
      </p:sp>
      <p:sp>
        <p:nvSpPr>
          <p:cNvPr id="19" name="TextBox 18"/>
          <p:cNvSpPr txBox="1"/>
          <p:nvPr/>
        </p:nvSpPr>
        <p:spPr>
          <a:xfrm>
            <a:off x="381000" y="4612957"/>
            <a:ext cx="8678768" cy="492443"/>
          </a:xfrm>
          <a:prstGeom prst="rect">
            <a:avLst/>
          </a:prstGeom>
          <a:noFill/>
        </p:spPr>
        <p:txBody>
          <a:bodyPr wrap="square" rtlCol="0">
            <a:spAutoFit/>
          </a:bodyPr>
          <a:lstStyle/>
          <a:p>
            <a:r>
              <a:rPr lang="en-US" sz="2600" b="1" dirty="0" smtClean="0">
                <a:solidFill>
                  <a:srgbClr val="FFFF00"/>
                </a:solidFill>
                <a:effectLst>
                  <a:outerShdw blurRad="38100" dist="38100" dir="2700000" algn="tl">
                    <a:srgbClr val="000000">
                      <a:alpha val="43137"/>
                    </a:srgbClr>
                  </a:outerShdw>
                </a:effectLst>
              </a:rPr>
              <a:t>125 individuals</a:t>
            </a:r>
          </a:p>
        </p:txBody>
      </p:sp>
      <p:sp>
        <p:nvSpPr>
          <p:cNvPr id="26" name="TextBox 25"/>
          <p:cNvSpPr txBox="1"/>
          <p:nvPr/>
        </p:nvSpPr>
        <p:spPr>
          <a:xfrm>
            <a:off x="381000" y="5334000"/>
            <a:ext cx="8678768" cy="492443"/>
          </a:xfrm>
          <a:prstGeom prst="rect">
            <a:avLst/>
          </a:prstGeom>
          <a:noFill/>
        </p:spPr>
        <p:txBody>
          <a:bodyPr wrap="square" rtlCol="0">
            <a:spAutoFit/>
          </a:bodyPr>
          <a:lstStyle/>
          <a:p>
            <a:r>
              <a:rPr lang="en-US" sz="2600" b="1" dirty="0" smtClean="0"/>
              <a:t>How many of the 6 herds are currently below MVP?</a:t>
            </a:r>
          </a:p>
        </p:txBody>
      </p:sp>
      <p:sp>
        <p:nvSpPr>
          <p:cNvPr id="27" name="TextBox 26"/>
          <p:cNvSpPr txBox="1"/>
          <p:nvPr/>
        </p:nvSpPr>
        <p:spPr>
          <a:xfrm>
            <a:off x="373534" y="6044625"/>
            <a:ext cx="8678768" cy="584775"/>
          </a:xfrm>
          <a:prstGeom prst="rect">
            <a:avLst/>
          </a:prstGeom>
          <a:noFill/>
        </p:spPr>
        <p:txBody>
          <a:bodyPr wrap="square" rtlCol="0">
            <a:spAutoFit/>
          </a:bodyPr>
          <a:lstStyle/>
          <a:p>
            <a:r>
              <a:rPr lang="en-US" sz="3200" b="1" dirty="0" smtClean="0">
                <a:solidFill>
                  <a:srgbClr val="FFFF00"/>
                </a:solidFill>
                <a:effectLst>
                  <a:outerShdw blurRad="38100" dist="38100" dir="2700000" algn="tl">
                    <a:srgbClr val="000000">
                      <a:alpha val="43137"/>
                    </a:srgbClr>
                  </a:outerShdw>
                </a:effectLst>
              </a:rPr>
              <a:t>Let’s take a look!</a:t>
            </a:r>
          </a:p>
        </p:txBody>
      </p:sp>
      <p:sp>
        <p:nvSpPr>
          <p:cNvPr id="9" name="TextBox 8"/>
          <p:cNvSpPr txBox="1"/>
          <p:nvPr/>
        </p:nvSpPr>
        <p:spPr>
          <a:xfrm>
            <a:off x="2065432" y="990600"/>
            <a:ext cx="5173568" cy="492443"/>
          </a:xfrm>
          <a:prstGeom prst="rect">
            <a:avLst/>
          </a:prstGeom>
          <a:noFill/>
        </p:spPr>
        <p:txBody>
          <a:bodyPr wrap="square" rtlCol="0">
            <a:spAutoFit/>
          </a:bodyPr>
          <a:lstStyle/>
          <a:p>
            <a:r>
              <a:rPr lang="en-US" sz="2600" b="1" dirty="0" smtClean="0">
                <a:effectLst>
                  <a:outerShdw blurRad="38100" dist="38100" dir="2700000" algn="tl">
                    <a:srgbClr val="000000">
                      <a:alpha val="43137"/>
                    </a:srgbClr>
                  </a:outerShdw>
                </a:effectLst>
              </a:rPr>
              <a:t>Minimum Viable Population (MVP)</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blinds(horizontal)">
                                      <p:cBhvr>
                                        <p:cTn id="11" dur="500"/>
                                        <p:tgtEl>
                                          <p:spTgt spid="17"/>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8"/>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blinds(horizontal)">
                                      <p:cBhvr>
                                        <p:cTn id="20" dur="5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7" grpId="0"/>
      <p:bldP spid="18" grpId="0"/>
      <p:bldP spid="19" grpId="0"/>
      <p:bldP spid="26" grpId="0"/>
      <p:bldP spid="27"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2" name="Chart 41"/>
          <p:cNvGraphicFramePr/>
          <p:nvPr/>
        </p:nvGraphicFramePr>
        <p:xfrm>
          <a:off x="838200" y="5105400"/>
          <a:ext cx="2819400" cy="16002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2" name="Chart 31"/>
          <p:cNvGraphicFramePr/>
          <p:nvPr/>
        </p:nvGraphicFramePr>
        <p:xfrm>
          <a:off x="914400" y="1600200"/>
          <a:ext cx="2743200" cy="1600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hart 5"/>
          <p:cNvGraphicFramePr/>
          <p:nvPr/>
        </p:nvGraphicFramePr>
        <p:xfrm>
          <a:off x="6019800" y="5334000"/>
          <a:ext cx="2667000" cy="13716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1" name="Chart 10"/>
          <p:cNvGraphicFramePr/>
          <p:nvPr/>
        </p:nvGraphicFramePr>
        <p:xfrm>
          <a:off x="838200" y="3429000"/>
          <a:ext cx="2819400" cy="16002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3" name="Chart 12"/>
          <p:cNvGraphicFramePr/>
          <p:nvPr/>
        </p:nvGraphicFramePr>
        <p:xfrm>
          <a:off x="5943600" y="1600200"/>
          <a:ext cx="2743200" cy="1524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5" name="Chart 14"/>
          <p:cNvGraphicFramePr/>
          <p:nvPr/>
        </p:nvGraphicFramePr>
        <p:xfrm>
          <a:off x="5791200" y="3276600"/>
          <a:ext cx="2909887" cy="1752600"/>
        </p:xfrm>
        <a:graphic>
          <a:graphicData uri="http://schemas.openxmlformats.org/drawingml/2006/chart">
            <c:chart xmlns:c="http://schemas.openxmlformats.org/drawingml/2006/chart" xmlns:r="http://schemas.openxmlformats.org/officeDocument/2006/relationships" r:id="rId7"/>
          </a:graphicData>
        </a:graphic>
      </p:graphicFrame>
      <p:sp>
        <p:nvSpPr>
          <p:cNvPr id="25" name="TextBox 24"/>
          <p:cNvSpPr txBox="1"/>
          <p:nvPr/>
        </p:nvSpPr>
        <p:spPr>
          <a:xfrm>
            <a:off x="676633" y="106180"/>
            <a:ext cx="8112285" cy="646331"/>
          </a:xfrm>
          <a:prstGeom prst="rect">
            <a:avLst/>
          </a:prstGeom>
          <a:noFill/>
        </p:spPr>
        <p:txBody>
          <a:bodyPr wrap="none" rtlCol="0">
            <a:spAutoFit/>
          </a:bodyPr>
          <a:lstStyle/>
          <a:p>
            <a:r>
              <a:rPr lang="en-US" sz="3200" b="1" dirty="0" smtClean="0"/>
              <a:t>Case Study Activity with REAL DATA:  </a:t>
            </a:r>
            <a:r>
              <a:rPr lang="en-US" sz="3600" b="1" dirty="0" smtClean="0">
                <a:solidFill>
                  <a:srgbClr val="C00000"/>
                </a:solidFill>
                <a:effectLst>
                  <a:outerShdw blurRad="38100" dist="38100" dir="2700000" algn="tl">
                    <a:srgbClr val="000000">
                      <a:alpha val="43137"/>
                    </a:srgbClr>
                  </a:outerShdw>
                </a:effectLst>
              </a:rPr>
              <a:t>RESULTS</a:t>
            </a:r>
            <a:endParaRPr lang="en-US" sz="3600" b="1" dirty="0">
              <a:solidFill>
                <a:srgbClr val="C00000"/>
              </a:solidFill>
              <a:effectLst>
                <a:outerShdw blurRad="38100" dist="38100" dir="2700000" algn="tl">
                  <a:srgbClr val="000000">
                    <a:alpha val="43137"/>
                  </a:srgbClr>
                </a:outerShdw>
              </a:effectLst>
            </a:endParaRPr>
          </a:p>
        </p:txBody>
      </p:sp>
      <p:sp>
        <p:nvSpPr>
          <p:cNvPr id="26" name="Rounded Rectangle 25"/>
          <p:cNvSpPr/>
          <p:nvPr/>
        </p:nvSpPr>
        <p:spPr>
          <a:xfrm>
            <a:off x="1752600" y="1581150"/>
            <a:ext cx="1371600" cy="304800"/>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bg1"/>
                </a:solidFill>
              </a:rPr>
              <a:t>Thompson Falls</a:t>
            </a:r>
            <a:endParaRPr lang="en-US" sz="1400" dirty="0">
              <a:solidFill>
                <a:schemeClr val="bg1"/>
              </a:solidFill>
            </a:endParaRPr>
          </a:p>
        </p:txBody>
      </p:sp>
      <p:sp>
        <p:nvSpPr>
          <p:cNvPr id="27" name="Rounded Rectangle 26"/>
          <p:cNvSpPr/>
          <p:nvPr/>
        </p:nvSpPr>
        <p:spPr>
          <a:xfrm>
            <a:off x="2216730" y="3401290"/>
            <a:ext cx="1143000" cy="304800"/>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bg1"/>
                </a:solidFill>
              </a:rPr>
              <a:t>Lost Creek</a:t>
            </a:r>
            <a:endParaRPr lang="en-US" sz="1400" dirty="0">
              <a:solidFill>
                <a:schemeClr val="bg1"/>
              </a:solidFill>
            </a:endParaRPr>
          </a:p>
        </p:txBody>
      </p:sp>
      <p:sp>
        <p:nvSpPr>
          <p:cNvPr id="28" name="Rounded Rectangle 27"/>
          <p:cNvSpPr/>
          <p:nvPr/>
        </p:nvSpPr>
        <p:spPr>
          <a:xfrm>
            <a:off x="2209800" y="5105399"/>
            <a:ext cx="914400" cy="238125"/>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bg1"/>
                </a:solidFill>
              </a:rPr>
              <a:t>Highland</a:t>
            </a:r>
            <a:endParaRPr lang="en-US" sz="1400" dirty="0">
              <a:solidFill>
                <a:schemeClr val="bg1"/>
              </a:solidFill>
            </a:endParaRPr>
          </a:p>
        </p:txBody>
      </p:sp>
      <p:sp>
        <p:nvSpPr>
          <p:cNvPr id="29" name="Rounded Rectangle 28"/>
          <p:cNvSpPr/>
          <p:nvPr/>
        </p:nvSpPr>
        <p:spPr>
          <a:xfrm>
            <a:off x="6477000" y="1600200"/>
            <a:ext cx="838200" cy="304800"/>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bg1"/>
                </a:solidFill>
              </a:rPr>
              <a:t>Elkhorn</a:t>
            </a:r>
            <a:endParaRPr lang="en-US" sz="1400" dirty="0">
              <a:solidFill>
                <a:schemeClr val="bg1"/>
              </a:solidFill>
            </a:endParaRPr>
          </a:p>
        </p:txBody>
      </p:sp>
      <p:sp>
        <p:nvSpPr>
          <p:cNvPr id="30" name="Rounded Rectangle 29"/>
          <p:cNvSpPr/>
          <p:nvPr/>
        </p:nvSpPr>
        <p:spPr>
          <a:xfrm>
            <a:off x="6324600" y="3276600"/>
            <a:ext cx="1676400" cy="304800"/>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bg1"/>
                </a:solidFill>
              </a:rPr>
              <a:t>S. Rocky </a:t>
            </a:r>
            <a:r>
              <a:rPr lang="en-US" sz="1400" dirty="0" err="1" smtClean="0">
                <a:solidFill>
                  <a:schemeClr val="bg1"/>
                </a:solidFill>
              </a:rPr>
              <a:t>Mnt</a:t>
            </a:r>
            <a:r>
              <a:rPr lang="en-US" sz="1400" dirty="0" smtClean="0">
                <a:solidFill>
                  <a:schemeClr val="bg1"/>
                </a:solidFill>
              </a:rPr>
              <a:t> Front</a:t>
            </a:r>
            <a:endParaRPr lang="en-US" sz="1400" dirty="0">
              <a:solidFill>
                <a:schemeClr val="bg1"/>
              </a:solidFill>
            </a:endParaRPr>
          </a:p>
        </p:txBody>
      </p:sp>
      <p:sp>
        <p:nvSpPr>
          <p:cNvPr id="31" name="Rounded Rectangle 30"/>
          <p:cNvSpPr/>
          <p:nvPr/>
        </p:nvSpPr>
        <p:spPr>
          <a:xfrm>
            <a:off x="6400800" y="5105400"/>
            <a:ext cx="1981200" cy="304800"/>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bg1"/>
                </a:solidFill>
              </a:rPr>
              <a:t>Missouri River Breaks</a:t>
            </a:r>
            <a:endParaRPr lang="en-US" sz="1400" dirty="0">
              <a:solidFill>
                <a:schemeClr val="bg1"/>
              </a:solidFill>
            </a:endParaRPr>
          </a:p>
        </p:txBody>
      </p:sp>
      <p:cxnSp>
        <p:nvCxnSpPr>
          <p:cNvPr id="33" name="Straight Connector 32"/>
          <p:cNvCxnSpPr/>
          <p:nvPr/>
        </p:nvCxnSpPr>
        <p:spPr>
          <a:xfrm>
            <a:off x="1143000" y="2590800"/>
            <a:ext cx="2667000" cy="0"/>
          </a:xfrm>
          <a:prstGeom prst="line">
            <a:avLst/>
          </a:prstGeom>
          <a:ln w="38100">
            <a:solidFill>
              <a:srgbClr val="FFFF00"/>
            </a:solidFill>
            <a:prstDash val="sysDash"/>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1143000" y="4343400"/>
            <a:ext cx="2590800" cy="0"/>
          </a:xfrm>
          <a:prstGeom prst="line">
            <a:avLst/>
          </a:prstGeom>
          <a:ln w="38100">
            <a:solidFill>
              <a:srgbClr val="FFFF00"/>
            </a:solidFill>
            <a:prstDash val="sysDash"/>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762000" y="5981700"/>
            <a:ext cx="3048000" cy="0"/>
          </a:xfrm>
          <a:prstGeom prst="line">
            <a:avLst/>
          </a:prstGeom>
          <a:ln w="38100">
            <a:solidFill>
              <a:srgbClr val="FFC000"/>
            </a:solidFill>
            <a:prstDash val="sysDash"/>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6200775" y="4248150"/>
            <a:ext cx="2562225" cy="0"/>
          </a:xfrm>
          <a:prstGeom prst="line">
            <a:avLst/>
          </a:prstGeom>
          <a:ln w="38100">
            <a:solidFill>
              <a:srgbClr val="FFFF00"/>
            </a:solidFill>
            <a:prstDash val="sysDash"/>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6172200" y="2286000"/>
            <a:ext cx="2438400" cy="0"/>
          </a:xfrm>
          <a:prstGeom prst="line">
            <a:avLst/>
          </a:prstGeom>
          <a:ln w="38100">
            <a:solidFill>
              <a:srgbClr val="FFFF00"/>
            </a:solidFill>
            <a:prstDash val="sysDash"/>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6248400" y="6257925"/>
            <a:ext cx="2438400" cy="0"/>
          </a:xfrm>
          <a:prstGeom prst="line">
            <a:avLst/>
          </a:prstGeom>
          <a:ln w="38100">
            <a:solidFill>
              <a:srgbClr val="FFFF00"/>
            </a:solidFill>
            <a:prstDash val="sysDash"/>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552163" y="914400"/>
            <a:ext cx="8210837" cy="461665"/>
          </a:xfrm>
          <a:prstGeom prst="rect">
            <a:avLst/>
          </a:prstGeom>
          <a:noFill/>
        </p:spPr>
        <p:txBody>
          <a:bodyPr wrap="none" rtlCol="0">
            <a:spAutoFit/>
          </a:bodyPr>
          <a:lstStyle/>
          <a:p>
            <a:r>
              <a:rPr lang="en-US" sz="2400" b="1" dirty="0" smtClean="0">
                <a:solidFill>
                  <a:srgbClr val="FFFF00"/>
                </a:solidFill>
                <a:effectLst>
                  <a:outerShdw blurRad="38100" dist="38100" dir="2700000" algn="tl">
                    <a:srgbClr val="000000">
                      <a:alpha val="43137"/>
                    </a:srgbClr>
                  </a:outerShdw>
                </a:effectLst>
              </a:rPr>
              <a:t>The dotted yellow lines represent MVP values (125 individuals</a:t>
            </a:r>
            <a:r>
              <a:rPr lang="en-US" sz="2400" b="1" dirty="0" smtClean="0">
                <a:solidFill>
                  <a:srgbClr val="FFFF00"/>
                </a:solidFill>
              </a:rPr>
              <a:t>)</a:t>
            </a:r>
            <a:endParaRPr lang="en-US" sz="2400" b="1" dirty="0">
              <a:solidFill>
                <a:srgbClr val="FFFF00"/>
              </a:solidFill>
            </a:endParaRPr>
          </a:p>
        </p:txBody>
      </p:sp>
      <p:sp>
        <p:nvSpPr>
          <p:cNvPr id="46" name="Rounded Rectangle 45"/>
          <p:cNvSpPr/>
          <p:nvPr/>
        </p:nvSpPr>
        <p:spPr>
          <a:xfrm rot="21157743">
            <a:off x="2919592" y="5185103"/>
            <a:ext cx="3657600" cy="609600"/>
          </a:xfrm>
          <a:prstGeom prst="roundRect">
            <a:avLst/>
          </a:prstGeom>
          <a:solidFill>
            <a:srgbClr val="FFFF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C00000"/>
                </a:solidFill>
              </a:rPr>
              <a:t>How many herds are currently below MVP?</a:t>
            </a:r>
            <a:endParaRPr lang="en-US" b="1" dirty="0">
              <a:solidFill>
                <a:srgbClr val="C00000"/>
              </a:solidFill>
            </a:endParaRPr>
          </a:p>
        </p:txBody>
      </p:sp>
      <p:sp>
        <p:nvSpPr>
          <p:cNvPr id="51" name="Rounded Rectangle 50"/>
          <p:cNvSpPr/>
          <p:nvPr/>
        </p:nvSpPr>
        <p:spPr>
          <a:xfrm rot="21157743">
            <a:off x="2843392" y="4499303"/>
            <a:ext cx="3657600" cy="609600"/>
          </a:xfrm>
          <a:prstGeom prst="roundRect">
            <a:avLst/>
          </a:prstGeom>
          <a:solidFill>
            <a:srgbClr val="FFFF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C00000"/>
                </a:solidFill>
              </a:rPr>
              <a:t>How many herds are borderline?</a:t>
            </a:r>
            <a:endParaRPr lang="en-US" b="1" dirty="0">
              <a:solidFill>
                <a:srgbClr val="C00000"/>
              </a:solidFill>
            </a:endParaRPr>
          </a:p>
        </p:txBody>
      </p:sp>
      <p:sp>
        <p:nvSpPr>
          <p:cNvPr id="52" name="Rounded Rectangle 51"/>
          <p:cNvSpPr/>
          <p:nvPr/>
        </p:nvSpPr>
        <p:spPr>
          <a:xfrm rot="21157743">
            <a:off x="2948981" y="2440010"/>
            <a:ext cx="3657600" cy="1067758"/>
          </a:xfrm>
          <a:prstGeom prst="roundRect">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bg1"/>
                </a:solidFill>
              </a:rPr>
              <a:t>What do you think these results indicate about the future of bighorn sheep in Montana?</a:t>
            </a:r>
            <a:endParaRPr lang="en-US" b="1" dirty="0">
              <a:solidFill>
                <a:schemeClr val="bg1"/>
              </a:solidFill>
            </a:endParaRPr>
          </a:p>
        </p:txBody>
      </p:sp>
      <p:sp>
        <p:nvSpPr>
          <p:cNvPr id="34" name="TextBox 33"/>
          <p:cNvSpPr txBox="1"/>
          <p:nvPr/>
        </p:nvSpPr>
        <p:spPr>
          <a:xfrm>
            <a:off x="8305800" y="4843790"/>
            <a:ext cx="473206" cy="261610"/>
          </a:xfrm>
          <a:prstGeom prst="rect">
            <a:avLst/>
          </a:prstGeom>
          <a:noFill/>
        </p:spPr>
        <p:txBody>
          <a:bodyPr wrap="none" rtlCol="0">
            <a:spAutoFit/>
          </a:bodyPr>
          <a:lstStyle/>
          <a:p>
            <a:r>
              <a:rPr lang="en-US" sz="1100" b="1" dirty="0" smtClean="0"/>
              <a:t>2012</a:t>
            </a:r>
            <a:endParaRPr lang="en-US" sz="1100" b="1" dirty="0"/>
          </a:p>
        </p:txBody>
      </p:sp>
      <p:sp>
        <p:nvSpPr>
          <p:cNvPr id="41" name="TextBox 40"/>
          <p:cNvSpPr txBox="1"/>
          <p:nvPr/>
        </p:nvSpPr>
        <p:spPr>
          <a:xfrm>
            <a:off x="8248650" y="6624965"/>
            <a:ext cx="473206" cy="261610"/>
          </a:xfrm>
          <a:prstGeom prst="rect">
            <a:avLst/>
          </a:prstGeom>
          <a:noFill/>
        </p:spPr>
        <p:txBody>
          <a:bodyPr wrap="none" rtlCol="0">
            <a:spAutoFit/>
          </a:bodyPr>
          <a:lstStyle/>
          <a:p>
            <a:r>
              <a:rPr lang="en-US" sz="1100" b="1" dirty="0" smtClean="0"/>
              <a:t>2012</a:t>
            </a:r>
            <a:endParaRPr lang="en-US" sz="11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0-#ppt_w/2"/>
                                          </p:val>
                                        </p:tav>
                                        <p:tav tm="100000">
                                          <p:val>
                                            <p:strVal val="#ppt_x"/>
                                          </p:val>
                                        </p:tav>
                                      </p:tavLst>
                                    </p:anim>
                                    <p:anim calcmode="lin" valueType="num">
                                      <p:cBhvr additive="base">
                                        <p:cTn id="8" dur="5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35"/>
                                        </p:tgtEl>
                                        <p:attrNameLst>
                                          <p:attrName>style.visibility</p:attrName>
                                        </p:attrNameLst>
                                      </p:cBhvr>
                                      <p:to>
                                        <p:strVal val="visible"/>
                                      </p:to>
                                    </p:set>
                                    <p:anim calcmode="lin" valueType="num">
                                      <p:cBhvr additive="base">
                                        <p:cTn id="13" dur="500" fill="hold"/>
                                        <p:tgtEl>
                                          <p:spTgt spid="35"/>
                                        </p:tgtEl>
                                        <p:attrNameLst>
                                          <p:attrName>ppt_x</p:attrName>
                                        </p:attrNameLst>
                                      </p:cBhvr>
                                      <p:tavLst>
                                        <p:tav tm="0">
                                          <p:val>
                                            <p:strVal val="0-#ppt_w/2"/>
                                          </p:val>
                                        </p:tav>
                                        <p:tav tm="100000">
                                          <p:val>
                                            <p:strVal val="#ppt_x"/>
                                          </p:val>
                                        </p:tav>
                                      </p:tavLst>
                                    </p:anim>
                                    <p:anim calcmode="lin" valueType="num">
                                      <p:cBhvr additive="base">
                                        <p:cTn id="14" dur="500" fill="hold"/>
                                        <p:tgtEl>
                                          <p:spTgt spid="3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36"/>
                                        </p:tgtEl>
                                        <p:attrNameLst>
                                          <p:attrName>style.visibility</p:attrName>
                                        </p:attrNameLst>
                                      </p:cBhvr>
                                      <p:to>
                                        <p:strVal val="visible"/>
                                      </p:to>
                                    </p:set>
                                    <p:anim calcmode="lin" valueType="num">
                                      <p:cBhvr additive="base">
                                        <p:cTn id="19" dur="500" fill="hold"/>
                                        <p:tgtEl>
                                          <p:spTgt spid="36"/>
                                        </p:tgtEl>
                                        <p:attrNameLst>
                                          <p:attrName>ppt_x</p:attrName>
                                        </p:attrNameLst>
                                      </p:cBhvr>
                                      <p:tavLst>
                                        <p:tav tm="0">
                                          <p:val>
                                            <p:strVal val="0-#ppt_w/2"/>
                                          </p:val>
                                        </p:tav>
                                        <p:tav tm="100000">
                                          <p:val>
                                            <p:strVal val="#ppt_x"/>
                                          </p:val>
                                        </p:tav>
                                      </p:tavLst>
                                    </p:anim>
                                    <p:anim calcmode="lin" valueType="num">
                                      <p:cBhvr additive="base">
                                        <p:cTn id="20" dur="500" fill="hold"/>
                                        <p:tgtEl>
                                          <p:spTgt spid="36"/>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38"/>
                                        </p:tgtEl>
                                        <p:attrNameLst>
                                          <p:attrName>style.visibility</p:attrName>
                                        </p:attrNameLst>
                                      </p:cBhvr>
                                      <p:to>
                                        <p:strVal val="visible"/>
                                      </p:to>
                                    </p:set>
                                    <p:anim calcmode="lin" valueType="num">
                                      <p:cBhvr additive="base">
                                        <p:cTn id="25" dur="500" fill="hold"/>
                                        <p:tgtEl>
                                          <p:spTgt spid="38"/>
                                        </p:tgtEl>
                                        <p:attrNameLst>
                                          <p:attrName>ppt_x</p:attrName>
                                        </p:attrNameLst>
                                      </p:cBhvr>
                                      <p:tavLst>
                                        <p:tav tm="0">
                                          <p:val>
                                            <p:strVal val="1+#ppt_w/2"/>
                                          </p:val>
                                        </p:tav>
                                        <p:tav tm="100000">
                                          <p:val>
                                            <p:strVal val="#ppt_x"/>
                                          </p:val>
                                        </p:tav>
                                      </p:tavLst>
                                    </p:anim>
                                    <p:anim calcmode="lin" valueType="num">
                                      <p:cBhvr additive="base">
                                        <p:cTn id="26" dur="500" fill="hold"/>
                                        <p:tgtEl>
                                          <p:spTgt spid="38"/>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37"/>
                                        </p:tgtEl>
                                        <p:attrNameLst>
                                          <p:attrName>style.visibility</p:attrName>
                                        </p:attrNameLst>
                                      </p:cBhvr>
                                      <p:to>
                                        <p:strVal val="visible"/>
                                      </p:to>
                                    </p:set>
                                    <p:anim calcmode="lin" valueType="num">
                                      <p:cBhvr additive="base">
                                        <p:cTn id="31" dur="500" fill="hold"/>
                                        <p:tgtEl>
                                          <p:spTgt spid="37"/>
                                        </p:tgtEl>
                                        <p:attrNameLst>
                                          <p:attrName>ppt_x</p:attrName>
                                        </p:attrNameLst>
                                      </p:cBhvr>
                                      <p:tavLst>
                                        <p:tav tm="0">
                                          <p:val>
                                            <p:strVal val="1+#ppt_w/2"/>
                                          </p:val>
                                        </p:tav>
                                        <p:tav tm="100000">
                                          <p:val>
                                            <p:strVal val="#ppt_x"/>
                                          </p:val>
                                        </p:tav>
                                      </p:tavLst>
                                    </p:anim>
                                    <p:anim calcmode="lin" valueType="num">
                                      <p:cBhvr additive="base">
                                        <p:cTn id="32" dur="500" fill="hold"/>
                                        <p:tgtEl>
                                          <p:spTgt spid="37"/>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nodeType="clickEffect">
                                  <p:stCondLst>
                                    <p:cond delay="0"/>
                                  </p:stCondLst>
                                  <p:childTnLst>
                                    <p:set>
                                      <p:cBhvr>
                                        <p:cTn id="36" dur="1" fill="hold">
                                          <p:stCondLst>
                                            <p:cond delay="0"/>
                                          </p:stCondLst>
                                        </p:cTn>
                                        <p:tgtEl>
                                          <p:spTgt spid="39"/>
                                        </p:tgtEl>
                                        <p:attrNameLst>
                                          <p:attrName>style.visibility</p:attrName>
                                        </p:attrNameLst>
                                      </p:cBhvr>
                                      <p:to>
                                        <p:strVal val="visible"/>
                                      </p:to>
                                    </p:set>
                                    <p:anim calcmode="lin" valueType="num">
                                      <p:cBhvr additive="base">
                                        <p:cTn id="37" dur="500" fill="hold"/>
                                        <p:tgtEl>
                                          <p:spTgt spid="39"/>
                                        </p:tgtEl>
                                        <p:attrNameLst>
                                          <p:attrName>ppt_x</p:attrName>
                                        </p:attrNameLst>
                                      </p:cBhvr>
                                      <p:tavLst>
                                        <p:tav tm="0">
                                          <p:val>
                                            <p:strVal val="1+#ppt_w/2"/>
                                          </p:val>
                                        </p:tav>
                                        <p:tav tm="100000">
                                          <p:val>
                                            <p:strVal val="#ppt_x"/>
                                          </p:val>
                                        </p:tav>
                                      </p:tavLst>
                                    </p:anim>
                                    <p:anim calcmode="lin" valueType="num">
                                      <p:cBhvr additive="base">
                                        <p:cTn id="38" dur="500" fill="hold"/>
                                        <p:tgtEl>
                                          <p:spTgt spid="39"/>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51" grpId="0" animBg="1"/>
      <p:bldP spid="52"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76633" y="106180"/>
            <a:ext cx="8112285" cy="646331"/>
          </a:xfrm>
          <a:prstGeom prst="rect">
            <a:avLst/>
          </a:prstGeom>
          <a:noFill/>
        </p:spPr>
        <p:txBody>
          <a:bodyPr wrap="none" rtlCol="0">
            <a:spAutoFit/>
          </a:bodyPr>
          <a:lstStyle/>
          <a:p>
            <a:r>
              <a:rPr lang="en-US" sz="3200" b="1" dirty="0" smtClean="0"/>
              <a:t>Case Study Activity with REAL DATA:  </a:t>
            </a:r>
            <a:r>
              <a:rPr lang="en-US" sz="3600" b="1" dirty="0" smtClean="0">
                <a:solidFill>
                  <a:srgbClr val="C00000"/>
                </a:solidFill>
                <a:effectLst>
                  <a:outerShdw blurRad="38100" dist="38100" dir="2700000" algn="tl">
                    <a:srgbClr val="000000">
                      <a:alpha val="43137"/>
                    </a:srgbClr>
                  </a:outerShdw>
                </a:effectLst>
              </a:rPr>
              <a:t>RESULTS</a:t>
            </a:r>
            <a:endParaRPr lang="en-US" sz="3600" b="1" dirty="0">
              <a:solidFill>
                <a:srgbClr val="C00000"/>
              </a:solidFill>
              <a:effectLst>
                <a:outerShdw blurRad="38100" dist="38100" dir="2700000" algn="tl">
                  <a:srgbClr val="000000">
                    <a:alpha val="43137"/>
                  </a:srgbClr>
                </a:outerShdw>
              </a:effectLst>
            </a:endParaRPr>
          </a:p>
        </p:txBody>
      </p:sp>
      <p:sp>
        <p:nvSpPr>
          <p:cNvPr id="4" name="TextBox 3"/>
          <p:cNvSpPr txBox="1"/>
          <p:nvPr/>
        </p:nvSpPr>
        <p:spPr>
          <a:xfrm>
            <a:off x="381000" y="838200"/>
            <a:ext cx="8678768" cy="830997"/>
          </a:xfrm>
          <a:prstGeom prst="rect">
            <a:avLst/>
          </a:prstGeom>
          <a:noFill/>
        </p:spPr>
        <p:txBody>
          <a:bodyPr wrap="square" rtlCol="0">
            <a:spAutoFit/>
          </a:bodyPr>
          <a:lstStyle/>
          <a:p>
            <a:r>
              <a:rPr lang="en-US" sz="2400" dirty="0" smtClean="0"/>
              <a:t>Let’s look at the FACTORS that affect conservation of bighorn sheep</a:t>
            </a:r>
          </a:p>
          <a:p>
            <a:r>
              <a:rPr lang="en-US" sz="2400" dirty="0" smtClean="0"/>
              <a:t>based on the combined results from your CASE STUDIES:</a:t>
            </a:r>
          </a:p>
        </p:txBody>
      </p:sp>
      <p:pic>
        <p:nvPicPr>
          <p:cNvPr id="8" name="Picture 7" descr="shutterstock_101024194.jpg"/>
          <p:cNvPicPr>
            <a:picLocks noChangeAspect="1"/>
          </p:cNvPicPr>
          <p:nvPr/>
        </p:nvPicPr>
        <p:blipFill>
          <a:blip r:embed="rId2" cstate="print"/>
          <a:srcRect l="-188"/>
          <a:stretch>
            <a:fillRect/>
          </a:stretch>
        </p:blipFill>
        <p:spPr>
          <a:xfrm>
            <a:off x="6019800" y="1676400"/>
            <a:ext cx="1143000" cy="757727"/>
          </a:xfrm>
          <a:prstGeom prst="rect">
            <a:avLst/>
          </a:prstGeom>
        </p:spPr>
      </p:pic>
      <p:pic>
        <p:nvPicPr>
          <p:cNvPr id="9" name="Picture 8" descr="shutterstock_10836766.jpg"/>
          <p:cNvPicPr>
            <a:picLocks noChangeAspect="1"/>
          </p:cNvPicPr>
          <p:nvPr/>
        </p:nvPicPr>
        <p:blipFill>
          <a:blip r:embed="rId3" cstate="print"/>
          <a:srcRect l="14479" r="13449"/>
          <a:stretch>
            <a:fillRect/>
          </a:stretch>
        </p:blipFill>
        <p:spPr>
          <a:xfrm>
            <a:off x="1905000" y="4933950"/>
            <a:ext cx="762000" cy="704850"/>
          </a:xfrm>
          <a:prstGeom prst="rect">
            <a:avLst/>
          </a:prstGeom>
        </p:spPr>
      </p:pic>
      <p:pic>
        <p:nvPicPr>
          <p:cNvPr id="10" name="Picture 9" descr="shutterstock_106221644.jpg"/>
          <p:cNvPicPr>
            <a:picLocks noChangeAspect="1"/>
          </p:cNvPicPr>
          <p:nvPr/>
        </p:nvPicPr>
        <p:blipFill>
          <a:blip r:embed="rId4" cstate="print"/>
          <a:srcRect t="38889" r="16667"/>
          <a:stretch>
            <a:fillRect/>
          </a:stretch>
        </p:blipFill>
        <p:spPr>
          <a:xfrm>
            <a:off x="8063345" y="2263140"/>
            <a:ext cx="852055" cy="937260"/>
          </a:xfrm>
          <a:prstGeom prst="rect">
            <a:avLst/>
          </a:prstGeom>
        </p:spPr>
      </p:pic>
      <p:pic>
        <p:nvPicPr>
          <p:cNvPr id="11" name="Picture 10" descr="spotted knapweed Idaho Weed Awareness Campaign.jpg"/>
          <p:cNvPicPr>
            <a:picLocks noChangeAspect="1"/>
          </p:cNvPicPr>
          <p:nvPr/>
        </p:nvPicPr>
        <p:blipFill>
          <a:blip r:embed="rId5" cstate="print"/>
          <a:stretch>
            <a:fillRect/>
          </a:stretch>
        </p:blipFill>
        <p:spPr>
          <a:xfrm>
            <a:off x="4191000" y="4249616"/>
            <a:ext cx="1066800" cy="779584"/>
          </a:xfrm>
          <a:prstGeom prst="rect">
            <a:avLst/>
          </a:prstGeom>
        </p:spPr>
      </p:pic>
      <p:pic>
        <p:nvPicPr>
          <p:cNvPr id="12" name="Picture 11" descr="shutterstock_85378135.jpg"/>
          <p:cNvPicPr>
            <a:picLocks noChangeAspect="1"/>
          </p:cNvPicPr>
          <p:nvPr/>
        </p:nvPicPr>
        <p:blipFill>
          <a:blip r:embed="rId6" cstate="print"/>
          <a:stretch>
            <a:fillRect/>
          </a:stretch>
        </p:blipFill>
        <p:spPr>
          <a:xfrm>
            <a:off x="7772400" y="3581400"/>
            <a:ext cx="856028" cy="609600"/>
          </a:xfrm>
          <a:prstGeom prst="rect">
            <a:avLst/>
          </a:prstGeom>
        </p:spPr>
      </p:pic>
      <p:pic>
        <p:nvPicPr>
          <p:cNvPr id="13" name="Picture 12" descr="shutterstock_137977346.jpg"/>
          <p:cNvPicPr>
            <a:picLocks noChangeAspect="1"/>
          </p:cNvPicPr>
          <p:nvPr/>
        </p:nvPicPr>
        <p:blipFill>
          <a:blip r:embed="rId7" cstate="print"/>
          <a:srcRect l="46902" t="8750" b="7051"/>
          <a:stretch>
            <a:fillRect/>
          </a:stretch>
        </p:blipFill>
        <p:spPr>
          <a:xfrm>
            <a:off x="6934200" y="3352800"/>
            <a:ext cx="740303" cy="838200"/>
          </a:xfrm>
          <a:prstGeom prst="rect">
            <a:avLst/>
          </a:prstGeom>
        </p:spPr>
      </p:pic>
      <p:pic>
        <p:nvPicPr>
          <p:cNvPr id="14" name="Picture 13" descr="shutterstock_111155759.jpg"/>
          <p:cNvPicPr>
            <a:picLocks noChangeAspect="1"/>
          </p:cNvPicPr>
          <p:nvPr/>
        </p:nvPicPr>
        <p:blipFill>
          <a:blip r:embed="rId8" cstate="print"/>
          <a:srcRect l="10872"/>
          <a:stretch>
            <a:fillRect/>
          </a:stretch>
        </p:blipFill>
        <p:spPr>
          <a:xfrm>
            <a:off x="1877290" y="5715000"/>
            <a:ext cx="840104" cy="685800"/>
          </a:xfrm>
          <a:prstGeom prst="rect">
            <a:avLst/>
          </a:prstGeom>
        </p:spPr>
      </p:pic>
      <p:sp>
        <p:nvSpPr>
          <p:cNvPr id="20" name="TextBox 19"/>
          <p:cNvSpPr txBox="1"/>
          <p:nvPr/>
        </p:nvSpPr>
        <p:spPr>
          <a:xfrm>
            <a:off x="381000" y="1828800"/>
            <a:ext cx="5613653" cy="369332"/>
          </a:xfrm>
          <a:prstGeom prst="rect">
            <a:avLst/>
          </a:prstGeom>
          <a:noFill/>
        </p:spPr>
        <p:txBody>
          <a:bodyPr wrap="none" rtlCol="0">
            <a:spAutoFit/>
          </a:bodyPr>
          <a:lstStyle/>
          <a:p>
            <a:r>
              <a:rPr lang="en-US" b="1" dirty="0" smtClean="0">
                <a:solidFill>
                  <a:srgbClr val="FFFF00"/>
                </a:solidFill>
              </a:rPr>
              <a:t>1.   Disease transmission from domestic sheep and goats </a:t>
            </a:r>
            <a:endParaRPr lang="en-US" b="1" dirty="0">
              <a:solidFill>
                <a:srgbClr val="FFFF00"/>
              </a:solidFill>
            </a:endParaRPr>
          </a:p>
        </p:txBody>
      </p:sp>
      <p:sp>
        <p:nvSpPr>
          <p:cNvPr id="21" name="TextBox 20"/>
          <p:cNvSpPr txBox="1"/>
          <p:nvPr/>
        </p:nvSpPr>
        <p:spPr>
          <a:xfrm>
            <a:off x="381000" y="2554069"/>
            <a:ext cx="7616700" cy="646331"/>
          </a:xfrm>
          <a:prstGeom prst="rect">
            <a:avLst/>
          </a:prstGeom>
          <a:noFill/>
        </p:spPr>
        <p:txBody>
          <a:bodyPr wrap="none" rtlCol="0">
            <a:spAutoFit/>
          </a:bodyPr>
          <a:lstStyle/>
          <a:p>
            <a:pPr marL="342900" indent="-342900">
              <a:buAutoNum type="arabicPeriod" startAt="2"/>
            </a:pPr>
            <a:r>
              <a:rPr lang="en-US" b="1" dirty="0" smtClean="0">
                <a:solidFill>
                  <a:srgbClr val="FFC000"/>
                </a:solidFill>
              </a:rPr>
              <a:t>Habitat loss due to fire suppression and subsequent conifer encroachment</a:t>
            </a:r>
          </a:p>
          <a:p>
            <a:pPr marL="342900" indent="-342900"/>
            <a:r>
              <a:rPr lang="en-US" b="1" dirty="0" smtClean="0">
                <a:solidFill>
                  <a:srgbClr val="FFC000"/>
                </a:solidFill>
              </a:rPr>
              <a:t>       (Maintaining high quality habitat)</a:t>
            </a:r>
            <a:endParaRPr lang="en-US" b="1" dirty="0">
              <a:solidFill>
                <a:srgbClr val="FFC000"/>
              </a:solidFill>
            </a:endParaRPr>
          </a:p>
        </p:txBody>
      </p:sp>
      <p:sp>
        <p:nvSpPr>
          <p:cNvPr id="22" name="TextBox 21"/>
          <p:cNvSpPr txBox="1"/>
          <p:nvPr/>
        </p:nvSpPr>
        <p:spPr>
          <a:xfrm>
            <a:off x="381000" y="3468469"/>
            <a:ext cx="6570260" cy="646331"/>
          </a:xfrm>
          <a:prstGeom prst="rect">
            <a:avLst/>
          </a:prstGeom>
          <a:noFill/>
        </p:spPr>
        <p:txBody>
          <a:bodyPr wrap="none" rtlCol="0">
            <a:spAutoFit/>
          </a:bodyPr>
          <a:lstStyle/>
          <a:p>
            <a:pPr marL="342900" indent="-342900">
              <a:buAutoNum type="arabicPeriod" startAt="3"/>
            </a:pPr>
            <a:r>
              <a:rPr lang="en-US" b="1" dirty="0" smtClean="0">
                <a:solidFill>
                  <a:srgbClr val="FFFF00"/>
                </a:solidFill>
              </a:rPr>
              <a:t>Habitat loss due to human development, including subdivisions</a:t>
            </a:r>
          </a:p>
          <a:p>
            <a:pPr marL="342900" indent="-342900"/>
            <a:r>
              <a:rPr lang="en-US" b="1" dirty="0" smtClean="0">
                <a:solidFill>
                  <a:srgbClr val="FFFF00"/>
                </a:solidFill>
              </a:rPr>
              <a:t>       and mining activity</a:t>
            </a:r>
            <a:endParaRPr lang="en-US" b="1" dirty="0">
              <a:solidFill>
                <a:srgbClr val="FFFF00"/>
              </a:solidFill>
            </a:endParaRPr>
          </a:p>
        </p:txBody>
      </p:sp>
      <p:sp>
        <p:nvSpPr>
          <p:cNvPr id="23" name="TextBox 22"/>
          <p:cNvSpPr txBox="1"/>
          <p:nvPr/>
        </p:nvSpPr>
        <p:spPr>
          <a:xfrm>
            <a:off x="375438" y="4343400"/>
            <a:ext cx="3725507" cy="369332"/>
          </a:xfrm>
          <a:prstGeom prst="rect">
            <a:avLst/>
          </a:prstGeom>
          <a:noFill/>
        </p:spPr>
        <p:txBody>
          <a:bodyPr wrap="none" rtlCol="0">
            <a:spAutoFit/>
          </a:bodyPr>
          <a:lstStyle/>
          <a:p>
            <a:pPr marL="342900" indent="-342900"/>
            <a:r>
              <a:rPr lang="en-US" b="1" dirty="0" smtClean="0">
                <a:solidFill>
                  <a:srgbClr val="FFC000"/>
                </a:solidFill>
              </a:rPr>
              <a:t>4.  Habitat loss due to noxious weeds</a:t>
            </a:r>
            <a:endParaRPr lang="en-US" b="1" dirty="0">
              <a:solidFill>
                <a:srgbClr val="FFC000"/>
              </a:solidFill>
            </a:endParaRPr>
          </a:p>
        </p:txBody>
      </p:sp>
      <p:sp>
        <p:nvSpPr>
          <p:cNvPr id="24" name="TextBox 23"/>
          <p:cNvSpPr txBox="1"/>
          <p:nvPr/>
        </p:nvSpPr>
        <p:spPr>
          <a:xfrm>
            <a:off x="381000" y="5117068"/>
            <a:ext cx="1339597" cy="369332"/>
          </a:xfrm>
          <a:prstGeom prst="rect">
            <a:avLst/>
          </a:prstGeom>
          <a:noFill/>
        </p:spPr>
        <p:txBody>
          <a:bodyPr wrap="none" rtlCol="0">
            <a:spAutoFit/>
          </a:bodyPr>
          <a:lstStyle/>
          <a:p>
            <a:pPr marL="342900" indent="-342900"/>
            <a:r>
              <a:rPr lang="en-US" b="1" dirty="0" smtClean="0">
                <a:solidFill>
                  <a:srgbClr val="FFFF00"/>
                </a:solidFill>
              </a:rPr>
              <a:t>5.  Road kill </a:t>
            </a:r>
            <a:endParaRPr lang="en-US" b="1" dirty="0">
              <a:solidFill>
                <a:srgbClr val="FFFF00"/>
              </a:solidFill>
            </a:endParaRPr>
          </a:p>
        </p:txBody>
      </p:sp>
      <p:sp>
        <p:nvSpPr>
          <p:cNvPr id="25" name="TextBox 24"/>
          <p:cNvSpPr txBox="1"/>
          <p:nvPr/>
        </p:nvSpPr>
        <p:spPr>
          <a:xfrm>
            <a:off x="381000" y="5791200"/>
            <a:ext cx="1393202" cy="369332"/>
          </a:xfrm>
          <a:prstGeom prst="rect">
            <a:avLst/>
          </a:prstGeom>
          <a:noFill/>
        </p:spPr>
        <p:txBody>
          <a:bodyPr wrap="none" rtlCol="0">
            <a:spAutoFit/>
          </a:bodyPr>
          <a:lstStyle/>
          <a:p>
            <a:pPr marL="342900" indent="-342900"/>
            <a:r>
              <a:rPr lang="en-US" b="1" dirty="0" smtClean="0">
                <a:solidFill>
                  <a:srgbClr val="FFC000"/>
                </a:solidFill>
              </a:rPr>
              <a:t>6.  Predators</a:t>
            </a:r>
            <a:endParaRPr lang="en-US" b="1" dirty="0">
              <a:solidFill>
                <a:srgbClr val="FFC000"/>
              </a:solidFill>
            </a:endParaRPr>
          </a:p>
        </p:txBody>
      </p:sp>
      <p:sp>
        <p:nvSpPr>
          <p:cNvPr id="17" name="TextBox 16"/>
          <p:cNvSpPr txBox="1"/>
          <p:nvPr/>
        </p:nvSpPr>
        <p:spPr>
          <a:xfrm>
            <a:off x="381000" y="6400800"/>
            <a:ext cx="7269939" cy="369332"/>
          </a:xfrm>
          <a:prstGeom prst="rect">
            <a:avLst/>
          </a:prstGeom>
          <a:noFill/>
        </p:spPr>
        <p:txBody>
          <a:bodyPr wrap="none" rtlCol="0">
            <a:spAutoFit/>
          </a:bodyPr>
          <a:lstStyle/>
          <a:p>
            <a:pPr marL="342900" indent="-342900"/>
            <a:r>
              <a:rPr lang="en-US" b="1" dirty="0" smtClean="0">
                <a:solidFill>
                  <a:srgbClr val="FFFF00"/>
                </a:solidFill>
              </a:rPr>
              <a:t>7.  For healthy herds, keeping the population at or below carrying capacity</a:t>
            </a:r>
            <a:endParaRPr lang="en-US" b="1" dirty="0">
              <a:solidFill>
                <a:srgbClr val="FFFF00"/>
              </a:solidFill>
            </a:endParaRPr>
          </a:p>
        </p:txBody>
      </p:sp>
      <p:pic>
        <p:nvPicPr>
          <p:cNvPr id="18" name="Picture 17" descr="shutterstock_38477974.jpg"/>
          <p:cNvPicPr>
            <a:picLocks noChangeAspect="1"/>
          </p:cNvPicPr>
          <p:nvPr/>
        </p:nvPicPr>
        <p:blipFill>
          <a:blip r:embed="rId9" cstate="print"/>
          <a:srcRect l="45908" t="28641" r="-5201" b="20388"/>
          <a:stretch>
            <a:fillRect/>
          </a:stretch>
        </p:blipFill>
        <p:spPr>
          <a:xfrm>
            <a:off x="7696195" y="6150810"/>
            <a:ext cx="1143000" cy="6550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4"/>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7"/>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P spid="23" grpId="0"/>
      <p:bldP spid="24" grpId="0"/>
      <p:bldP spid="25" grpId="0"/>
      <p:bldP spid="17"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76633" y="106180"/>
            <a:ext cx="8112285" cy="646331"/>
          </a:xfrm>
          <a:prstGeom prst="rect">
            <a:avLst/>
          </a:prstGeom>
          <a:noFill/>
        </p:spPr>
        <p:txBody>
          <a:bodyPr wrap="none" rtlCol="0">
            <a:spAutoFit/>
          </a:bodyPr>
          <a:lstStyle/>
          <a:p>
            <a:r>
              <a:rPr lang="en-US" sz="3200" b="1" dirty="0" smtClean="0"/>
              <a:t>Case Study Activity with REAL DATA:  </a:t>
            </a:r>
            <a:r>
              <a:rPr lang="en-US" sz="3600" b="1" dirty="0" smtClean="0">
                <a:solidFill>
                  <a:srgbClr val="C00000"/>
                </a:solidFill>
                <a:effectLst>
                  <a:outerShdw blurRad="38100" dist="38100" dir="2700000" algn="tl">
                    <a:srgbClr val="000000">
                      <a:alpha val="43137"/>
                    </a:srgbClr>
                  </a:outerShdw>
                </a:effectLst>
              </a:rPr>
              <a:t>RESULTS</a:t>
            </a:r>
            <a:endParaRPr lang="en-US" sz="3600" b="1" dirty="0">
              <a:solidFill>
                <a:srgbClr val="C00000"/>
              </a:solidFill>
              <a:effectLst>
                <a:outerShdw blurRad="38100" dist="38100" dir="2700000" algn="tl">
                  <a:srgbClr val="000000">
                    <a:alpha val="43137"/>
                  </a:srgbClr>
                </a:outerShdw>
              </a:effectLst>
            </a:endParaRPr>
          </a:p>
        </p:txBody>
      </p:sp>
      <p:grpSp>
        <p:nvGrpSpPr>
          <p:cNvPr id="20" name="Group 19"/>
          <p:cNvGrpSpPr/>
          <p:nvPr/>
        </p:nvGrpSpPr>
        <p:grpSpPr>
          <a:xfrm>
            <a:off x="6096000" y="2819400"/>
            <a:ext cx="2808408" cy="3276600"/>
            <a:chOff x="4148642" y="1447799"/>
            <a:chExt cx="5078336" cy="4833115"/>
          </a:xfrm>
        </p:grpSpPr>
        <p:pic>
          <p:nvPicPr>
            <p:cNvPr id="21" name="Picture 20" descr="westwide.jpg"/>
            <p:cNvPicPr>
              <a:picLocks noChangeAspect="1"/>
            </p:cNvPicPr>
            <p:nvPr/>
          </p:nvPicPr>
          <p:blipFill>
            <a:blip r:embed="rId2" cstate="print"/>
            <a:srcRect l="1994" t="905" r="20523" b="1809"/>
            <a:stretch>
              <a:fillRect/>
            </a:stretch>
          </p:blipFill>
          <p:spPr>
            <a:xfrm>
              <a:off x="4148642" y="1447799"/>
              <a:ext cx="5078336" cy="4833115"/>
            </a:xfrm>
            <a:prstGeom prst="rect">
              <a:avLst/>
            </a:prstGeom>
          </p:spPr>
        </p:pic>
        <p:sp>
          <p:nvSpPr>
            <p:cNvPr id="22" name="TextBox 21"/>
            <p:cNvSpPr txBox="1"/>
            <p:nvPr/>
          </p:nvSpPr>
          <p:spPr>
            <a:xfrm>
              <a:off x="6476999" y="2057399"/>
              <a:ext cx="1059325" cy="336379"/>
            </a:xfrm>
            <a:prstGeom prst="rect">
              <a:avLst/>
            </a:prstGeom>
            <a:noFill/>
          </p:spPr>
          <p:txBody>
            <a:bodyPr wrap="none" rtlCol="0">
              <a:spAutoFit/>
            </a:bodyPr>
            <a:lstStyle/>
            <a:p>
              <a:r>
                <a:rPr lang="en-US" sz="1000" b="1" dirty="0" smtClean="0">
                  <a:solidFill>
                    <a:schemeClr val="bg1"/>
                  </a:solidFill>
                </a:rPr>
                <a:t>Montana</a:t>
              </a:r>
              <a:endParaRPr lang="en-US" sz="1000" b="1" dirty="0">
                <a:solidFill>
                  <a:schemeClr val="bg1"/>
                </a:solidFill>
              </a:endParaRPr>
            </a:p>
          </p:txBody>
        </p:sp>
        <p:sp>
          <p:nvSpPr>
            <p:cNvPr id="23" name="TextBox 22"/>
            <p:cNvSpPr txBox="1"/>
            <p:nvPr/>
          </p:nvSpPr>
          <p:spPr>
            <a:xfrm>
              <a:off x="5714999" y="2743200"/>
              <a:ext cx="766889" cy="336379"/>
            </a:xfrm>
            <a:prstGeom prst="rect">
              <a:avLst/>
            </a:prstGeom>
            <a:noFill/>
          </p:spPr>
          <p:txBody>
            <a:bodyPr wrap="none" rtlCol="0">
              <a:spAutoFit/>
            </a:bodyPr>
            <a:lstStyle/>
            <a:p>
              <a:r>
                <a:rPr lang="en-US" sz="1000" b="1" dirty="0" smtClean="0">
                  <a:solidFill>
                    <a:schemeClr val="bg1"/>
                  </a:solidFill>
                </a:rPr>
                <a:t>Idaho</a:t>
              </a:r>
              <a:endParaRPr lang="en-US" sz="1000" b="1" dirty="0">
                <a:solidFill>
                  <a:schemeClr val="bg1"/>
                </a:solidFill>
              </a:endParaRPr>
            </a:p>
          </p:txBody>
        </p:sp>
        <p:sp>
          <p:nvSpPr>
            <p:cNvPr id="24" name="TextBox 23"/>
            <p:cNvSpPr txBox="1"/>
            <p:nvPr/>
          </p:nvSpPr>
          <p:spPr>
            <a:xfrm>
              <a:off x="4571999" y="1828800"/>
              <a:ext cx="1499181" cy="363186"/>
            </a:xfrm>
            <a:prstGeom prst="rect">
              <a:avLst/>
            </a:prstGeom>
            <a:noFill/>
          </p:spPr>
          <p:txBody>
            <a:bodyPr wrap="none" rtlCol="0">
              <a:spAutoFit/>
            </a:bodyPr>
            <a:lstStyle/>
            <a:p>
              <a:r>
                <a:rPr lang="en-US" sz="1000" b="1" dirty="0" smtClean="0">
                  <a:solidFill>
                    <a:schemeClr val="bg1"/>
                  </a:solidFill>
                </a:rPr>
                <a:t>Washington</a:t>
              </a:r>
              <a:endParaRPr lang="en-US" sz="1000" b="1" dirty="0">
                <a:solidFill>
                  <a:schemeClr val="bg1"/>
                </a:solidFill>
              </a:endParaRPr>
            </a:p>
          </p:txBody>
        </p:sp>
        <p:sp>
          <p:nvSpPr>
            <p:cNvPr id="25" name="TextBox 24"/>
            <p:cNvSpPr txBox="1"/>
            <p:nvPr/>
          </p:nvSpPr>
          <p:spPr>
            <a:xfrm>
              <a:off x="4572000" y="2667000"/>
              <a:ext cx="910586" cy="336379"/>
            </a:xfrm>
            <a:prstGeom prst="rect">
              <a:avLst/>
            </a:prstGeom>
            <a:noFill/>
          </p:spPr>
          <p:txBody>
            <a:bodyPr wrap="none" rtlCol="0">
              <a:spAutoFit/>
            </a:bodyPr>
            <a:lstStyle/>
            <a:p>
              <a:r>
                <a:rPr lang="en-US" sz="1000" b="1" dirty="0" smtClean="0">
                  <a:solidFill>
                    <a:schemeClr val="bg1"/>
                  </a:solidFill>
                </a:rPr>
                <a:t>Oregon</a:t>
              </a:r>
              <a:endParaRPr lang="en-US" sz="1000" b="1" dirty="0">
                <a:solidFill>
                  <a:schemeClr val="bg1"/>
                </a:solidFill>
              </a:endParaRPr>
            </a:p>
          </p:txBody>
        </p:sp>
        <p:sp>
          <p:nvSpPr>
            <p:cNvPr id="26" name="TextBox 25"/>
            <p:cNvSpPr txBox="1"/>
            <p:nvPr/>
          </p:nvSpPr>
          <p:spPr>
            <a:xfrm>
              <a:off x="7233088" y="4146167"/>
              <a:ext cx="1049240" cy="336378"/>
            </a:xfrm>
            <a:prstGeom prst="rect">
              <a:avLst/>
            </a:prstGeom>
            <a:noFill/>
          </p:spPr>
          <p:txBody>
            <a:bodyPr wrap="none" rtlCol="0">
              <a:spAutoFit/>
            </a:bodyPr>
            <a:lstStyle/>
            <a:p>
              <a:r>
                <a:rPr lang="en-US" sz="1000" b="1" dirty="0" smtClean="0">
                  <a:solidFill>
                    <a:schemeClr val="bg1"/>
                  </a:solidFill>
                </a:rPr>
                <a:t>Colorado</a:t>
              </a:r>
              <a:endParaRPr lang="en-US" sz="1000" b="1" dirty="0">
                <a:solidFill>
                  <a:schemeClr val="bg1"/>
                </a:solidFill>
              </a:endParaRPr>
            </a:p>
          </p:txBody>
        </p:sp>
        <p:sp>
          <p:nvSpPr>
            <p:cNvPr id="27" name="TextBox 26"/>
            <p:cNvSpPr txBox="1"/>
            <p:nvPr/>
          </p:nvSpPr>
          <p:spPr>
            <a:xfrm>
              <a:off x="6172199" y="4038599"/>
              <a:ext cx="698821" cy="336379"/>
            </a:xfrm>
            <a:prstGeom prst="rect">
              <a:avLst/>
            </a:prstGeom>
            <a:noFill/>
          </p:spPr>
          <p:txBody>
            <a:bodyPr wrap="none" rtlCol="0">
              <a:spAutoFit/>
            </a:bodyPr>
            <a:lstStyle/>
            <a:p>
              <a:r>
                <a:rPr lang="en-US" sz="1000" b="1" dirty="0" smtClean="0">
                  <a:solidFill>
                    <a:schemeClr val="bg1"/>
                  </a:solidFill>
                </a:rPr>
                <a:t>Utah</a:t>
              </a:r>
              <a:endParaRPr lang="en-US" sz="1000" b="1" dirty="0">
                <a:solidFill>
                  <a:schemeClr val="bg1"/>
                </a:solidFill>
              </a:endParaRPr>
            </a:p>
          </p:txBody>
        </p:sp>
        <p:sp>
          <p:nvSpPr>
            <p:cNvPr id="28" name="TextBox 27"/>
            <p:cNvSpPr txBox="1"/>
            <p:nvPr/>
          </p:nvSpPr>
          <p:spPr>
            <a:xfrm>
              <a:off x="4952999" y="4038599"/>
              <a:ext cx="925712" cy="336379"/>
            </a:xfrm>
            <a:prstGeom prst="rect">
              <a:avLst/>
            </a:prstGeom>
            <a:noFill/>
          </p:spPr>
          <p:txBody>
            <a:bodyPr wrap="none" rtlCol="0">
              <a:spAutoFit/>
            </a:bodyPr>
            <a:lstStyle/>
            <a:p>
              <a:r>
                <a:rPr lang="en-US" sz="1000" b="1" dirty="0" smtClean="0">
                  <a:solidFill>
                    <a:schemeClr val="bg1"/>
                  </a:solidFill>
                </a:rPr>
                <a:t>Nevada</a:t>
              </a:r>
              <a:endParaRPr lang="en-US" sz="1000" b="1" dirty="0">
                <a:solidFill>
                  <a:schemeClr val="bg1"/>
                </a:solidFill>
              </a:endParaRPr>
            </a:p>
          </p:txBody>
        </p:sp>
        <p:sp>
          <p:nvSpPr>
            <p:cNvPr id="29" name="TextBox 28"/>
            <p:cNvSpPr txBox="1"/>
            <p:nvPr/>
          </p:nvSpPr>
          <p:spPr>
            <a:xfrm>
              <a:off x="7800506" y="1981200"/>
              <a:ext cx="1424869" cy="336379"/>
            </a:xfrm>
            <a:prstGeom prst="rect">
              <a:avLst/>
            </a:prstGeom>
            <a:noFill/>
          </p:spPr>
          <p:txBody>
            <a:bodyPr wrap="none" rtlCol="0">
              <a:spAutoFit/>
            </a:bodyPr>
            <a:lstStyle/>
            <a:p>
              <a:r>
                <a:rPr lang="en-US" sz="1000" b="1" dirty="0" smtClean="0">
                  <a:solidFill>
                    <a:schemeClr val="bg1"/>
                  </a:solidFill>
                </a:rPr>
                <a:t>North Dakota</a:t>
              </a:r>
              <a:endParaRPr lang="en-US" sz="1000" b="1" dirty="0">
                <a:solidFill>
                  <a:schemeClr val="bg1"/>
                </a:solidFill>
              </a:endParaRPr>
            </a:p>
          </p:txBody>
        </p:sp>
        <p:sp>
          <p:nvSpPr>
            <p:cNvPr id="30" name="TextBox 29"/>
            <p:cNvSpPr txBox="1"/>
            <p:nvPr/>
          </p:nvSpPr>
          <p:spPr>
            <a:xfrm>
              <a:off x="7802109" y="2819400"/>
              <a:ext cx="1424869" cy="336379"/>
            </a:xfrm>
            <a:prstGeom prst="rect">
              <a:avLst/>
            </a:prstGeom>
            <a:noFill/>
          </p:spPr>
          <p:txBody>
            <a:bodyPr wrap="none" rtlCol="0">
              <a:spAutoFit/>
            </a:bodyPr>
            <a:lstStyle/>
            <a:p>
              <a:r>
                <a:rPr lang="en-US" sz="1000" b="1" dirty="0" smtClean="0">
                  <a:solidFill>
                    <a:schemeClr val="bg1"/>
                  </a:solidFill>
                </a:rPr>
                <a:t>South Dakota</a:t>
              </a:r>
              <a:endParaRPr lang="en-US" sz="1000" b="1" dirty="0">
                <a:solidFill>
                  <a:schemeClr val="bg1"/>
                </a:solidFill>
              </a:endParaRPr>
            </a:p>
          </p:txBody>
        </p:sp>
        <p:sp>
          <p:nvSpPr>
            <p:cNvPr id="31" name="TextBox 30"/>
            <p:cNvSpPr txBox="1"/>
            <p:nvPr/>
          </p:nvSpPr>
          <p:spPr>
            <a:xfrm>
              <a:off x="6096000" y="4953001"/>
              <a:ext cx="928233" cy="336379"/>
            </a:xfrm>
            <a:prstGeom prst="rect">
              <a:avLst/>
            </a:prstGeom>
            <a:noFill/>
          </p:spPr>
          <p:txBody>
            <a:bodyPr wrap="none" rtlCol="0">
              <a:spAutoFit/>
            </a:bodyPr>
            <a:lstStyle/>
            <a:p>
              <a:r>
                <a:rPr lang="en-US" sz="1000" b="1" dirty="0" smtClean="0">
                  <a:solidFill>
                    <a:schemeClr val="bg1"/>
                  </a:solidFill>
                </a:rPr>
                <a:t>Arizona</a:t>
              </a:r>
              <a:endParaRPr lang="en-US" sz="1000" b="1" dirty="0">
                <a:solidFill>
                  <a:schemeClr val="bg1"/>
                </a:solidFill>
              </a:endParaRPr>
            </a:p>
          </p:txBody>
        </p:sp>
        <p:sp>
          <p:nvSpPr>
            <p:cNvPr id="32" name="TextBox 31"/>
            <p:cNvSpPr txBox="1"/>
            <p:nvPr/>
          </p:nvSpPr>
          <p:spPr>
            <a:xfrm>
              <a:off x="7010400" y="5181600"/>
              <a:ext cx="1334113" cy="336379"/>
            </a:xfrm>
            <a:prstGeom prst="rect">
              <a:avLst/>
            </a:prstGeom>
            <a:noFill/>
          </p:spPr>
          <p:txBody>
            <a:bodyPr wrap="none" rtlCol="0">
              <a:spAutoFit/>
            </a:bodyPr>
            <a:lstStyle/>
            <a:p>
              <a:r>
                <a:rPr lang="en-US" sz="1000" b="1" dirty="0" smtClean="0">
                  <a:solidFill>
                    <a:schemeClr val="bg1"/>
                  </a:solidFill>
                </a:rPr>
                <a:t>New Mexico</a:t>
              </a:r>
              <a:endParaRPr lang="en-US" sz="1000" b="1" dirty="0">
                <a:solidFill>
                  <a:schemeClr val="bg1"/>
                </a:solidFill>
              </a:endParaRPr>
            </a:p>
          </p:txBody>
        </p:sp>
        <p:sp>
          <p:nvSpPr>
            <p:cNvPr id="33" name="TextBox 32"/>
            <p:cNvSpPr txBox="1"/>
            <p:nvPr/>
          </p:nvSpPr>
          <p:spPr>
            <a:xfrm>
              <a:off x="8077199" y="3449785"/>
              <a:ext cx="1076972" cy="336379"/>
            </a:xfrm>
            <a:prstGeom prst="rect">
              <a:avLst/>
            </a:prstGeom>
            <a:noFill/>
          </p:spPr>
          <p:txBody>
            <a:bodyPr wrap="none" rtlCol="0">
              <a:spAutoFit/>
            </a:bodyPr>
            <a:lstStyle/>
            <a:p>
              <a:r>
                <a:rPr lang="en-US" sz="1000" b="1" dirty="0" smtClean="0">
                  <a:solidFill>
                    <a:schemeClr val="bg1"/>
                  </a:solidFill>
                </a:rPr>
                <a:t>Nebraska</a:t>
              </a:r>
              <a:endParaRPr lang="en-US" sz="1000" b="1" dirty="0">
                <a:solidFill>
                  <a:schemeClr val="bg1"/>
                </a:solidFill>
              </a:endParaRPr>
            </a:p>
          </p:txBody>
        </p:sp>
      </p:grpSp>
      <p:sp>
        <p:nvSpPr>
          <p:cNvPr id="34" name="TextBox 33"/>
          <p:cNvSpPr txBox="1"/>
          <p:nvPr/>
        </p:nvSpPr>
        <p:spPr>
          <a:xfrm>
            <a:off x="381000" y="1066800"/>
            <a:ext cx="8678768" cy="830997"/>
          </a:xfrm>
          <a:prstGeom prst="rect">
            <a:avLst/>
          </a:prstGeom>
          <a:noFill/>
        </p:spPr>
        <p:txBody>
          <a:bodyPr wrap="square" rtlCol="0">
            <a:spAutoFit/>
          </a:bodyPr>
          <a:lstStyle/>
          <a:p>
            <a:r>
              <a:rPr lang="en-US" sz="2400" dirty="0" smtClean="0"/>
              <a:t>Turns out, many factors that affect bighorn sheep in Montana are</a:t>
            </a:r>
          </a:p>
          <a:p>
            <a:r>
              <a:rPr lang="en-US" sz="2400" dirty="0" smtClean="0"/>
              <a:t>the same factors that affect bighorn sheep throughout the West</a:t>
            </a:r>
          </a:p>
        </p:txBody>
      </p:sp>
      <p:sp>
        <p:nvSpPr>
          <p:cNvPr id="35" name="TextBox 34"/>
          <p:cNvSpPr txBox="1"/>
          <p:nvPr/>
        </p:nvSpPr>
        <p:spPr>
          <a:xfrm>
            <a:off x="381000" y="2831068"/>
            <a:ext cx="5527154" cy="369332"/>
          </a:xfrm>
          <a:prstGeom prst="rect">
            <a:avLst/>
          </a:prstGeom>
          <a:noFill/>
        </p:spPr>
        <p:txBody>
          <a:bodyPr wrap="none" rtlCol="0">
            <a:spAutoFit/>
          </a:bodyPr>
          <a:lstStyle/>
          <a:p>
            <a:r>
              <a:rPr lang="en-US" dirty="0" smtClean="0">
                <a:solidFill>
                  <a:srgbClr val="FFFF00"/>
                </a:solidFill>
              </a:rPr>
              <a:t>1.   Disease transmission from domestic sheep and goats </a:t>
            </a:r>
            <a:endParaRPr lang="en-US" dirty="0">
              <a:solidFill>
                <a:srgbClr val="FFFF00"/>
              </a:solidFill>
            </a:endParaRPr>
          </a:p>
        </p:txBody>
      </p:sp>
      <p:sp>
        <p:nvSpPr>
          <p:cNvPr id="36" name="TextBox 35"/>
          <p:cNvSpPr txBox="1"/>
          <p:nvPr/>
        </p:nvSpPr>
        <p:spPr>
          <a:xfrm>
            <a:off x="381000" y="3440668"/>
            <a:ext cx="5459828" cy="369332"/>
          </a:xfrm>
          <a:prstGeom prst="rect">
            <a:avLst/>
          </a:prstGeom>
          <a:noFill/>
        </p:spPr>
        <p:txBody>
          <a:bodyPr wrap="none" rtlCol="0">
            <a:spAutoFit/>
          </a:bodyPr>
          <a:lstStyle/>
          <a:p>
            <a:r>
              <a:rPr lang="en-US" dirty="0" smtClean="0">
                <a:solidFill>
                  <a:srgbClr val="FFFF00"/>
                </a:solidFill>
              </a:rPr>
              <a:t>2.   Habitat loss due to conifer encroachment and weeds</a:t>
            </a:r>
            <a:endParaRPr lang="en-US" dirty="0">
              <a:solidFill>
                <a:srgbClr val="FFFF00"/>
              </a:solidFill>
            </a:endParaRPr>
          </a:p>
        </p:txBody>
      </p:sp>
      <p:sp>
        <p:nvSpPr>
          <p:cNvPr id="37" name="TextBox 36"/>
          <p:cNvSpPr txBox="1"/>
          <p:nvPr/>
        </p:nvSpPr>
        <p:spPr>
          <a:xfrm>
            <a:off x="373058" y="4648200"/>
            <a:ext cx="5304786" cy="646331"/>
          </a:xfrm>
          <a:prstGeom prst="rect">
            <a:avLst/>
          </a:prstGeom>
          <a:noFill/>
        </p:spPr>
        <p:txBody>
          <a:bodyPr wrap="none" rtlCol="0">
            <a:spAutoFit/>
          </a:bodyPr>
          <a:lstStyle/>
          <a:p>
            <a:pPr marL="342900" indent="-342900"/>
            <a:r>
              <a:rPr lang="en-US" dirty="0" smtClean="0">
                <a:solidFill>
                  <a:srgbClr val="FFFF00"/>
                </a:solidFill>
              </a:rPr>
              <a:t>4.   Habitat loss due to human development, including </a:t>
            </a:r>
          </a:p>
          <a:p>
            <a:pPr marL="342900" indent="-342900"/>
            <a:r>
              <a:rPr lang="en-US" dirty="0" smtClean="0">
                <a:solidFill>
                  <a:srgbClr val="FFFF00"/>
                </a:solidFill>
              </a:rPr>
              <a:t>       subdivisions and mining activity</a:t>
            </a:r>
            <a:endParaRPr lang="en-US" dirty="0">
              <a:solidFill>
                <a:srgbClr val="FFFF00"/>
              </a:solidFill>
            </a:endParaRPr>
          </a:p>
        </p:txBody>
      </p:sp>
      <p:sp>
        <p:nvSpPr>
          <p:cNvPr id="39" name="TextBox 38"/>
          <p:cNvSpPr txBox="1"/>
          <p:nvPr/>
        </p:nvSpPr>
        <p:spPr>
          <a:xfrm>
            <a:off x="381000" y="4050268"/>
            <a:ext cx="1422056" cy="369332"/>
          </a:xfrm>
          <a:prstGeom prst="rect">
            <a:avLst/>
          </a:prstGeom>
          <a:noFill/>
        </p:spPr>
        <p:txBody>
          <a:bodyPr wrap="none" rtlCol="0">
            <a:spAutoFit/>
          </a:bodyPr>
          <a:lstStyle/>
          <a:p>
            <a:pPr marL="342900" indent="-342900"/>
            <a:r>
              <a:rPr lang="en-US" dirty="0" smtClean="0">
                <a:solidFill>
                  <a:srgbClr val="FFFF00"/>
                </a:solidFill>
              </a:rPr>
              <a:t>3.   Predators</a:t>
            </a:r>
            <a:endParaRPr lang="en-US" dirty="0">
              <a:solidFill>
                <a:srgbClr val="FFFF00"/>
              </a:solidFill>
            </a:endParaRPr>
          </a:p>
        </p:txBody>
      </p:sp>
      <p:sp>
        <p:nvSpPr>
          <p:cNvPr id="40" name="TextBox 39"/>
          <p:cNvSpPr txBox="1"/>
          <p:nvPr/>
        </p:nvSpPr>
        <p:spPr>
          <a:xfrm>
            <a:off x="381000" y="5498068"/>
            <a:ext cx="5428858" cy="369332"/>
          </a:xfrm>
          <a:prstGeom prst="rect">
            <a:avLst/>
          </a:prstGeom>
          <a:noFill/>
        </p:spPr>
        <p:txBody>
          <a:bodyPr wrap="none" rtlCol="0">
            <a:spAutoFit/>
          </a:bodyPr>
          <a:lstStyle/>
          <a:p>
            <a:pPr marL="342900" indent="-342900"/>
            <a:r>
              <a:rPr lang="en-US" dirty="0" smtClean="0">
                <a:solidFill>
                  <a:srgbClr val="FFFF00"/>
                </a:solidFill>
              </a:rPr>
              <a:t>5.   Grazing competition with domestic and wild animals</a:t>
            </a:r>
            <a:endParaRPr lang="en-US" dirty="0">
              <a:solidFill>
                <a:srgbClr val="FFFF00"/>
              </a:solidFill>
            </a:endParaRPr>
          </a:p>
        </p:txBody>
      </p:sp>
      <p:sp>
        <p:nvSpPr>
          <p:cNvPr id="41" name="TextBox 40"/>
          <p:cNvSpPr txBox="1"/>
          <p:nvPr/>
        </p:nvSpPr>
        <p:spPr>
          <a:xfrm>
            <a:off x="381000" y="6059269"/>
            <a:ext cx="8145628" cy="646331"/>
          </a:xfrm>
          <a:prstGeom prst="rect">
            <a:avLst/>
          </a:prstGeom>
          <a:noFill/>
        </p:spPr>
        <p:txBody>
          <a:bodyPr wrap="none" rtlCol="0">
            <a:spAutoFit/>
          </a:bodyPr>
          <a:lstStyle/>
          <a:p>
            <a:pPr marL="342900" indent="-342900">
              <a:buAutoNum type="arabicPeriod" startAt="6"/>
            </a:pPr>
            <a:r>
              <a:rPr lang="en-US" dirty="0" smtClean="0">
                <a:solidFill>
                  <a:srgbClr val="FFFF00"/>
                </a:solidFill>
              </a:rPr>
              <a:t>Loss of connectivity among bighorn sheep herds , which is important to maintain </a:t>
            </a:r>
          </a:p>
          <a:p>
            <a:pPr marL="342900" indent="-342900"/>
            <a:r>
              <a:rPr lang="en-US" dirty="0" smtClean="0">
                <a:solidFill>
                  <a:srgbClr val="FFFF00"/>
                </a:solidFill>
              </a:rPr>
              <a:t>       genetic diversity</a:t>
            </a:r>
            <a:endParaRPr lang="en-US" dirty="0">
              <a:solidFill>
                <a:srgbClr val="FFFF00"/>
              </a:solidFill>
            </a:endParaRPr>
          </a:p>
        </p:txBody>
      </p:sp>
      <p:sp>
        <p:nvSpPr>
          <p:cNvPr id="42" name="TextBox 41"/>
          <p:cNvSpPr txBox="1"/>
          <p:nvPr/>
        </p:nvSpPr>
        <p:spPr>
          <a:xfrm>
            <a:off x="381000" y="2129135"/>
            <a:ext cx="8678768" cy="461665"/>
          </a:xfrm>
          <a:prstGeom prst="rect">
            <a:avLst/>
          </a:prstGeom>
          <a:noFill/>
        </p:spPr>
        <p:txBody>
          <a:bodyPr wrap="square" rtlCol="0">
            <a:spAutoFit/>
          </a:bodyPr>
          <a:lstStyle/>
          <a:p>
            <a:r>
              <a:rPr lang="en-US" sz="2400" dirty="0" smtClean="0">
                <a:solidFill>
                  <a:srgbClr val="FFFF00"/>
                </a:solidFill>
                <a:effectLst>
                  <a:outerShdw blurRad="38100" dist="38100" dir="2700000" algn="tl">
                    <a:srgbClr val="000000">
                      <a:alpha val="43137"/>
                    </a:srgbClr>
                  </a:outerShdw>
                </a:effectLst>
              </a:rPr>
              <a:t>Here’s the list of factors that affect bighorn sheep in the West:</a:t>
            </a:r>
          </a:p>
        </p:txBody>
      </p:sp>
      <p:sp>
        <p:nvSpPr>
          <p:cNvPr id="43" name="Rounded Rectangle 42"/>
          <p:cNvSpPr/>
          <p:nvPr/>
        </p:nvSpPr>
        <p:spPr>
          <a:xfrm>
            <a:off x="3733800" y="914400"/>
            <a:ext cx="4876800" cy="1447800"/>
          </a:xfrm>
          <a:prstGeom prst="roundRect">
            <a:avLst/>
          </a:prstGeom>
          <a:solidFill>
            <a:srgbClr val="FFC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smtClean="0">
                <a:solidFill>
                  <a:srgbClr val="C00000"/>
                </a:solidFill>
              </a:rPr>
              <a:t>Scientific groups like the Wild Sheep Working Group and hunting/conservation organizations like the Wild Sheep Foundation recognize this factor as one of the most important</a:t>
            </a:r>
            <a:endParaRPr lang="en-US" b="1" dirty="0">
              <a:solidFill>
                <a:srgbClr val="C00000"/>
              </a:solidFill>
            </a:endParaRPr>
          </a:p>
        </p:txBody>
      </p:sp>
      <p:sp>
        <p:nvSpPr>
          <p:cNvPr id="44" name="Bent Arrow 43"/>
          <p:cNvSpPr/>
          <p:nvPr/>
        </p:nvSpPr>
        <p:spPr>
          <a:xfrm rot="16200000" flipH="1">
            <a:off x="2400300" y="1409700"/>
            <a:ext cx="1447800" cy="1219200"/>
          </a:xfrm>
          <a:prstGeom prst="bentArrow">
            <a:avLst/>
          </a:prstGeom>
          <a:solidFill>
            <a:srgbClr val="FFC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5" name="Rounded Rectangle 44"/>
          <p:cNvSpPr/>
          <p:nvPr/>
        </p:nvSpPr>
        <p:spPr>
          <a:xfrm>
            <a:off x="228600" y="2819400"/>
            <a:ext cx="5715000" cy="381000"/>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p:cNvSpPr txBox="1"/>
          <p:nvPr/>
        </p:nvSpPr>
        <p:spPr>
          <a:xfrm>
            <a:off x="7531973" y="3886200"/>
            <a:ext cx="697627" cy="246221"/>
          </a:xfrm>
          <a:prstGeom prst="rect">
            <a:avLst/>
          </a:prstGeom>
          <a:noFill/>
        </p:spPr>
        <p:txBody>
          <a:bodyPr wrap="none" rtlCol="0">
            <a:spAutoFit/>
          </a:bodyPr>
          <a:lstStyle/>
          <a:p>
            <a:r>
              <a:rPr lang="en-US" sz="1000" b="1" dirty="0" smtClean="0">
                <a:solidFill>
                  <a:schemeClr val="bg1"/>
                </a:solidFill>
              </a:rPr>
              <a:t>Wyoming</a:t>
            </a:r>
            <a:endParaRPr lang="en-US" sz="1000" b="1"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6" grpId="0"/>
      <p:bldP spid="37" grpId="0"/>
      <p:bldP spid="39" grpId="0"/>
      <p:bldP spid="40" grpId="0"/>
      <p:bldP spid="41" grpId="0"/>
      <p:bldP spid="42" grpId="0"/>
      <p:bldP spid="43" grpId="0" animBg="1"/>
      <p:bldP spid="44" grpId="0" animBg="1"/>
      <p:bldP spid="45"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ounded Rectangle 15"/>
          <p:cNvSpPr/>
          <p:nvPr/>
        </p:nvSpPr>
        <p:spPr>
          <a:xfrm>
            <a:off x="228600" y="3429000"/>
            <a:ext cx="8763000" cy="533400"/>
          </a:xfrm>
          <a:prstGeom prst="roundRect">
            <a:avLst/>
          </a:prstGeom>
          <a:solidFill>
            <a:srgbClr val="00743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smtClean="0"/>
              <a:t>How do we manage bighorn sheep and landscapes to minimize this risk?</a:t>
            </a:r>
            <a:endParaRPr lang="en-US" sz="2200" b="1" dirty="0"/>
          </a:p>
        </p:txBody>
      </p:sp>
      <p:sp>
        <p:nvSpPr>
          <p:cNvPr id="3" name="TextBox 2"/>
          <p:cNvSpPr txBox="1"/>
          <p:nvPr/>
        </p:nvSpPr>
        <p:spPr>
          <a:xfrm>
            <a:off x="676633" y="106180"/>
            <a:ext cx="8112285" cy="646331"/>
          </a:xfrm>
          <a:prstGeom prst="rect">
            <a:avLst/>
          </a:prstGeom>
          <a:noFill/>
        </p:spPr>
        <p:txBody>
          <a:bodyPr wrap="none" rtlCol="0">
            <a:spAutoFit/>
          </a:bodyPr>
          <a:lstStyle/>
          <a:p>
            <a:r>
              <a:rPr lang="en-US" sz="3200" b="1" dirty="0" smtClean="0"/>
              <a:t>Case Study Activity with REAL DATA:  </a:t>
            </a:r>
            <a:r>
              <a:rPr lang="en-US" sz="3600" b="1" dirty="0" smtClean="0">
                <a:solidFill>
                  <a:srgbClr val="C00000"/>
                </a:solidFill>
                <a:effectLst>
                  <a:outerShdw blurRad="38100" dist="38100" dir="2700000" algn="tl">
                    <a:srgbClr val="000000">
                      <a:alpha val="43137"/>
                    </a:srgbClr>
                  </a:outerShdw>
                </a:effectLst>
              </a:rPr>
              <a:t>RESULTS</a:t>
            </a:r>
            <a:endParaRPr lang="en-US" sz="3600" b="1" dirty="0">
              <a:solidFill>
                <a:srgbClr val="C00000"/>
              </a:solidFill>
              <a:effectLst>
                <a:outerShdw blurRad="38100" dist="38100" dir="2700000" algn="tl">
                  <a:srgbClr val="000000">
                    <a:alpha val="43137"/>
                  </a:srgbClr>
                </a:outerShdw>
              </a:effectLst>
            </a:endParaRPr>
          </a:p>
        </p:txBody>
      </p:sp>
      <p:sp>
        <p:nvSpPr>
          <p:cNvPr id="34" name="TextBox 33"/>
          <p:cNvSpPr txBox="1"/>
          <p:nvPr/>
        </p:nvSpPr>
        <p:spPr>
          <a:xfrm>
            <a:off x="381000" y="1066800"/>
            <a:ext cx="8678768" cy="830997"/>
          </a:xfrm>
          <a:prstGeom prst="rect">
            <a:avLst/>
          </a:prstGeom>
          <a:noFill/>
        </p:spPr>
        <p:txBody>
          <a:bodyPr wrap="square" rtlCol="0">
            <a:spAutoFit/>
          </a:bodyPr>
          <a:lstStyle/>
          <a:p>
            <a:r>
              <a:rPr lang="en-US" sz="2400" dirty="0" smtClean="0"/>
              <a:t>Turns out, many factors that affect bighorn sheep in Montana are</a:t>
            </a:r>
          </a:p>
          <a:p>
            <a:r>
              <a:rPr lang="en-US" sz="2400" dirty="0" smtClean="0"/>
              <a:t>the same factors that affect bighorn sheep throughout the West</a:t>
            </a:r>
          </a:p>
        </p:txBody>
      </p:sp>
      <p:sp>
        <p:nvSpPr>
          <p:cNvPr id="35" name="TextBox 34"/>
          <p:cNvSpPr txBox="1"/>
          <p:nvPr/>
        </p:nvSpPr>
        <p:spPr>
          <a:xfrm>
            <a:off x="381000" y="2831068"/>
            <a:ext cx="5527154" cy="369332"/>
          </a:xfrm>
          <a:prstGeom prst="rect">
            <a:avLst/>
          </a:prstGeom>
          <a:noFill/>
        </p:spPr>
        <p:txBody>
          <a:bodyPr wrap="none" rtlCol="0">
            <a:spAutoFit/>
          </a:bodyPr>
          <a:lstStyle/>
          <a:p>
            <a:r>
              <a:rPr lang="en-US" dirty="0" smtClean="0">
                <a:solidFill>
                  <a:srgbClr val="FFFF00"/>
                </a:solidFill>
              </a:rPr>
              <a:t>1.   Disease transmission from domestic sheep and goats </a:t>
            </a:r>
            <a:endParaRPr lang="en-US" dirty="0">
              <a:solidFill>
                <a:srgbClr val="FFFF00"/>
              </a:solidFill>
            </a:endParaRPr>
          </a:p>
        </p:txBody>
      </p:sp>
      <p:sp>
        <p:nvSpPr>
          <p:cNvPr id="42" name="TextBox 41"/>
          <p:cNvSpPr txBox="1"/>
          <p:nvPr/>
        </p:nvSpPr>
        <p:spPr>
          <a:xfrm>
            <a:off x="381000" y="2129135"/>
            <a:ext cx="8678768" cy="461665"/>
          </a:xfrm>
          <a:prstGeom prst="rect">
            <a:avLst/>
          </a:prstGeom>
          <a:noFill/>
        </p:spPr>
        <p:txBody>
          <a:bodyPr wrap="square" rtlCol="0">
            <a:spAutoFit/>
          </a:bodyPr>
          <a:lstStyle/>
          <a:p>
            <a:r>
              <a:rPr lang="en-US" sz="2400" dirty="0" smtClean="0">
                <a:solidFill>
                  <a:srgbClr val="FFFF00"/>
                </a:solidFill>
                <a:effectLst>
                  <a:outerShdw blurRad="38100" dist="38100" dir="2700000" algn="tl">
                    <a:srgbClr val="000000">
                      <a:alpha val="43137"/>
                    </a:srgbClr>
                  </a:outerShdw>
                </a:effectLst>
              </a:rPr>
              <a:t>Here’s the list of factors that affect bighorn sheep in the West:</a:t>
            </a:r>
          </a:p>
        </p:txBody>
      </p:sp>
      <p:sp>
        <p:nvSpPr>
          <p:cNvPr id="43" name="Rounded Rectangle 42"/>
          <p:cNvSpPr/>
          <p:nvPr/>
        </p:nvSpPr>
        <p:spPr>
          <a:xfrm>
            <a:off x="3733800" y="914400"/>
            <a:ext cx="4876800" cy="1447800"/>
          </a:xfrm>
          <a:prstGeom prst="roundRect">
            <a:avLst/>
          </a:prstGeom>
          <a:solidFill>
            <a:srgbClr val="FFC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smtClean="0">
                <a:solidFill>
                  <a:srgbClr val="C00000"/>
                </a:solidFill>
              </a:rPr>
              <a:t>Scientific groups like the Wild Sheep Working Group and hunting/conservation organizations like the Wild Sheep Foundation recognize this factor as one of the most important</a:t>
            </a:r>
            <a:endParaRPr lang="en-US" b="1" dirty="0">
              <a:solidFill>
                <a:srgbClr val="C00000"/>
              </a:solidFill>
            </a:endParaRPr>
          </a:p>
        </p:txBody>
      </p:sp>
      <p:sp>
        <p:nvSpPr>
          <p:cNvPr id="44" name="Bent Arrow 43"/>
          <p:cNvSpPr/>
          <p:nvPr/>
        </p:nvSpPr>
        <p:spPr>
          <a:xfrm rot="16200000" flipH="1">
            <a:off x="2400300" y="1409700"/>
            <a:ext cx="1447800" cy="1219200"/>
          </a:xfrm>
          <a:prstGeom prst="bentArrow">
            <a:avLst/>
          </a:prstGeom>
          <a:solidFill>
            <a:srgbClr val="FFC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5" name="Rounded Rectangle 44"/>
          <p:cNvSpPr/>
          <p:nvPr/>
        </p:nvSpPr>
        <p:spPr>
          <a:xfrm>
            <a:off x="228600" y="2819400"/>
            <a:ext cx="5715000" cy="381000"/>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6200" y="4114800"/>
            <a:ext cx="9982200" cy="461665"/>
          </a:xfrm>
          <a:prstGeom prst="rect">
            <a:avLst/>
          </a:prstGeom>
          <a:noFill/>
        </p:spPr>
        <p:txBody>
          <a:bodyPr wrap="square" rtlCol="0">
            <a:spAutoFit/>
          </a:bodyPr>
          <a:lstStyle/>
          <a:p>
            <a:r>
              <a:rPr lang="en-US" sz="2350" dirty="0" smtClean="0">
                <a:solidFill>
                  <a:srgbClr val="FFFF00"/>
                </a:solidFill>
                <a:effectLst>
                  <a:outerShdw blurRad="38100" dist="38100" dir="2700000" algn="tl">
                    <a:srgbClr val="000000">
                      <a:alpha val="43137"/>
                    </a:srgbClr>
                  </a:outerShdw>
                </a:effectLst>
              </a:rPr>
              <a:t>Remember:  people who raise domestic sheep and goats have rights, too</a:t>
            </a:r>
          </a:p>
        </p:txBody>
      </p:sp>
      <p:pic>
        <p:nvPicPr>
          <p:cNvPr id="17" name="Picture 16" descr="shutterstock_9500041.jpg"/>
          <p:cNvPicPr>
            <a:picLocks noChangeAspect="1"/>
          </p:cNvPicPr>
          <p:nvPr/>
        </p:nvPicPr>
        <p:blipFill>
          <a:blip r:embed="rId2" cstate="print"/>
          <a:stretch>
            <a:fillRect/>
          </a:stretch>
        </p:blipFill>
        <p:spPr>
          <a:xfrm>
            <a:off x="755070" y="4634649"/>
            <a:ext cx="1447800" cy="2168816"/>
          </a:xfrm>
          <a:prstGeom prst="rect">
            <a:avLst/>
          </a:prstGeom>
        </p:spPr>
      </p:pic>
      <p:sp>
        <p:nvSpPr>
          <p:cNvPr id="18" name="Rounded Rectangle 17"/>
          <p:cNvSpPr/>
          <p:nvPr/>
        </p:nvSpPr>
        <p:spPr>
          <a:xfrm>
            <a:off x="2590800" y="4800600"/>
            <a:ext cx="6172200" cy="1905000"/>
          </a:xfrm>
          <a:prstGeom prst="roundRect">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b="1" dirty="0" smtClean="0"/>
              <a:t>We know that </a:t>
            </a:r>
            <a:r>
              <a:rPr lang="en-US" sz="2200" b="1" u="sng" dirty="0" smtClean="0"/>
              <a:t>based on science</a:t>
            </a:r>
            <a:r>
              <a:rPr lang="en-US" sz="2200" b="1" dirty="0" smtClean="0"/>
              <a:t>, we should keep wild bighorn sheep at least 17.5 miles away from domestic sheep and goats to minimize the risk of disease transfer FROM domestic sheep and goats TO wild bighorn sheep</a:t>
            </a:r>
            <a:endParaRPr lang="en-US" sz="22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8"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76633" y="106180"/>
            <a:ext cx="8112285" cy="646331"/>
          </a:xfrm>
          <a:prstGeom prst="rect">
            <a:avLst/>
          </a:prstGeom>
          <a:noFill/>
        </p:spPr>
        <p:txBody>
          <a:bodyPr wrap="none" rtlCol="0">
            <a:spAutoFit/>
          </a:bodyPr>
          <a:lstStyle/>
          <a:p>
            <a:r>
              <a:rPr lang="en-US" sz="3200" b="1" dirty="0" smtClean="0"/>
              <a:t>Case Study Activity with REAL DATA:  </a:t>
            </a:r>
            <a:r>
              <a:rPr lang="en-US" sz="3600" b="1" dirty="0" smtClean="0">
                <a:solidFill>
                  <a:srgbClr val="C00000"/>
                </a:solidFill>
                <a:effectLst>
                  <a:outerShdw blurRad="38100" dist="38100" dir="2700000" algn="tl">
                    <a:srgbClr val="000000">
                      <a:alpha val="43137"/>
                    </a:srgbClr>
                  </a:outerShdw>
                </a:effectLst>
              </a:rPr>
              <a:t>RESULTS</a:t>
            </a:r>
            <a:endParaRPr lang="en-US" sz="3600" b="1" dirty="0">
              <a:solidFill>
                <a:srgbClr val="C00000"/>
              </a:solidFill>
              <a:effectLst>
                <a:outerShdw blurRad="38100" dist="38100" dir="2700000" algn="tl">
                  <a:srgbClr val="000000">
                    <a:alpha val="43137"/>
                  </a:srgbClr>
                </a:outerShdw>
              </a:effectLst>
            </a:endParaRPr>
          </a:p>
        </p:txBody>
      </p:sp>
      <p:sp>
        <p:nvSpPr>
          <p:cNvPr id="7" name="Rounded Rectangle 6"/>
          <p:cNvSpPr/>
          <p:nvPr/>
        </p:nvSpPr>
        <p:spPr>
          <a:xfrm>
            <a:off x="381000" y="3810000"/>
            <a:ext cx="3124200" cy="533400"/>
          </a:xfrm>
          <a:prstGeom prst="roundRect">
            <a:avLst/>
          </a:prstGeom>
          <a:solidFill>
            <a:schemeClr val="bg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smtClean="0">
                <a:solidFill>
                  <a:schemeClr val="bg1"/>
                </a:solidFill>
                <a:effectLst>
                  <a:outerShdw blurRad="38100" dist="38100" dir="2700000" algn="tl">
                    <a:srgbClr val="000000">
                      <a:alpha val="43137"/>
                    </a:srgbClr>
                  </a:outerShdw>
                </a:effectLst>
              </a:rPr>
              <a:t>How can we do THAT?</a:t>
            </a:r>
            <a:endParaRPr lang="en-US" sz="2200" b="1" dirty="0">
              <a:solidFill>
                <a:schemeClr val="bg1"/>
              </a:solidFill>
              <a:effectLst>
                <a:outerShdw blurRad="38100" dist="38100" dir="2700000" algn="tl">
                  <a:srgbClr val="000000">
                    <a:alpha val="43137"/>
                  </a:srgbClr>
                </a:outerShdw>
              </a:effectLst>
            </a:endParaRPr>
          </a:p>
        </p:txBody>
      </p:sp>
      <p:sp>
        <p:nvSpPr>
          <p:cNvPr id="8" name="Rounded Rectangle 7"/>
          <p:cNvSpPr/>
          <p:nvPr/>
        </p:nvSpPr>
        <p:spPr>
          <a:xfrm>
            <a:off x="762000" y="2133600"/>
            <a:ext cx="7696200" cy="914400"/>
          </a:xfrm>
          <a:prstGeom prst="roundRect">
            <a:avLst/>
          </a:prstGeom>
          <a:solidFill>
            <a:schemeClr val="bg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b="1" dirty="0" smtClean="0">
                <a:solidFill>
                  <a:schemeClr val="bg1"/>
                </a:solidFill>
                <a:effectLst>
                  <a:outerShdw blurRad="38100" dist="38100" dir="2700000" algn="tl">
                    <a:srgbClr val="000000">
                      <a:alpha val="43137"/>
                    </a:srgbClr>
                  </a:outerShdw>
                </a:effectLst>
              </a:rPr>
              <a:t>Scientists, managers of bighorn sheep, and owners of domestic sheep and goats can WORK TOGETHER to find solutions</a:t>
            </a:r>
            <a:endParaRPr lang="en-US" sz="2200" b="1" dirty="0">
              <a:solidFill>
                <a:schemeClr val="bg1"/>
              </a:solidFill>
              <a:effectLst>
                <a:outerShdw blurRad="38100" dist="38100" dir="2700000" algn="tl">
                  <a:srgbClr val="000000">
                    <a:alpha val="43137"/>
                  </a:srgbClr>
                </a:outerShdw>
              </a:effectLst>
            </a:endParaRPr>
          </a:p>
        </p:txBody>
      </p:sp>
      <p:sp>
        <p:nvSpPr>
          <p:cNvPr id="9" name="Rounded Rectangle 8"/>
          <p:cNvSpPr/>
          <p:nvPr/>
        </p:nvSpPr>
        <p:spPr>
          <a:xfrm>
            <a:off x="2590800" y="4800600"/>
            <a:ext cx="6172200" cy="1905000"/>
          </a:xfrm>
          <a:prstGeom prst="roundRect">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b="1" dirty="0" smtClean="0"/>
              <a:t>We know that </a:t>
            </a:r>
            <a:r>
              <a:rPr lang="en-US" sz="2200" b="1" u="sng" dirty="0" smtClean="0"/>
              <a:t>based on science</a:t>
            </a:r>
            <a:r>
              <a:rPr lang="en-US" sz="2200" b="1" dirty="0" smtClean="0"/>
              <a:t>, we should keep wild bighorn sheep at least 17.5 miles away from domestic sheep and goats to minimize the risk of disease transfer FROM domestic sheep and goats TO wild bighorn sheep</a:t>
            </a:r>
            <a:endParaRPr lang="en-US" sz="2200" b="1" dirty="0"/>
          </a:p>
        </p:txBody>
      </p:sp>
      <p:sp>
        <p:nvSpPr>
          <p:cNvPr id="11" name="Rounded Rectangle 10"/>
          <p:cNvSpPr/>
          <p:nvPr/>
        </p:nvSpPr>
        <p:spPr>
          <a:xfrm>
            <a:off x="2971800" y="838200"/>
            <a:ext cx="3124200" cy="533400"/>
          </a:xfrm>
          <a:prstGeom prst="roundRect">
            <a:avLst/>
          </a:prstGeom>
          <a:solidFill>
            <a:schemeClr val="bg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smtClean="0">
                <a:solidFill>
                  <a:schemeClr val="bg1"/>
                </a:solidFill>
                <a:effectLst>
                  <a:outerShdw blurRad="38100" dist="38100" dir="2700000" algn="tl">
                    <a:srgbClr val="000000">
                      <a:alpha val="43137"/>
                    </a:srgbClr>
                  </a:outerShdw>
                </a:effectLst>
              </a:rPr>
              <a:t>Let’s look at 2 examples</a:t>
            </a:r>
            <a:endParaRPr lang="en-US" sz="2200" b="1" dirty="0">
              <a:solidFill>
                <a:schemeClr val="bg1"/>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76633" y="106180"/>
            <a:ext cx="8112285" cy="646331"/>
          </a:xfrm>
          <a:prstGeom prst="rect">
            <a:avLst/>
          </a:prstGeom>
          <a:noFill/>
        </p:spPr>
        <p:txBody>
          <a:bodyPr wrap="none" rtlCol="0">
            <a:spAutoFit/>
          </a:bodyPr>
          <a:lstStyle/>
          <a:p>
            <a:r>
              <a:rPr lang="en-US" sz="3200" b="1" dirty="0" smtClean="0"/>
              <a:t>Case Study Activity with REAL DATA:  </a:t>
            </a:r>
            <a:r>
              <a:rPr lang="en-US" sz="3600" b="1" dirty="0" smtClean="0">
                <a:solidFill>
                  <a:srgbClr val="C00000"/>
                </a:solidFill>
                <a:effectLst>
                  <a:outerShdw blurRad="38100" dist="38100" dir="2700000" algn="tl">
                    <a:srgbClr val="000000">
                      <a:alpha val="43137"/>
                    </a:srgbClr>
                  </a:outerShdw>
                </a:effectLst>
              </a:rPr>
              <a:t>RESULTS</a:t>
            </a:r>
            <a:endParaRPr lang="en-US" sz="3600" b="1" dirty="0">
              <a:solidFill>
                <a:srgbClr val="C00000"/>
              </a:solidFill>
              <a:effectLst>
                <a:outerShdw blurRad="38100" dist="38100" dir="2700000" algn="tl">
                  <a:srgbClr val="000000">
                    <a:alpha val="43137"/>
                  </a:srgbClr>
                </a:outerShdw>
              </a:effectLst>
            </a:endParaRPr>
          </a:p>
        </p:txBody>
      </p:sp>
      <p:sp>
        <p:nvSpPr>
          <p:cNvPr id="10" name="Rounded Rectangle 9"/>
          <p:cNvSpPr/>
          <p:nvPr/>
        </p:nvSpPr>
        <p:spPr>
          <a:xfrm>
            <a:off x="2971800" y="838200"/>
            <a:ext cx="3124200" cy="533400"/>
          </a:xfrm>
          <a:prstGeom prst="roundRect">
            <a:avLst/>
          </a:prstGeom>
          <a:solidFill>
            <a:schemeClr val="bg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smtClean="0">
                <a:solidFill>
                  <a:schemeClr val="bg1"/>
                </a:solidFill>
                <a:effectLst>
                  <a:outerShdw blurRad="38100" dist="38100" dir="2700000" algn="tl">
                    <a:srgbClr val="000000">
                      <a:alpha val="43137"/>
                    </a:srgbClr>
                  </a:outerShdw>
                </a:effectLst>
              </a:rPr>
              <a:t>Let’s look at 2 examples</a:t>
            </a:r>
            <a:endParaRPr lang="en-US" sz="2200" b="1" dirty="0">
              <a:solidFill>
                <a:schemeClr val="bg1"/>
              </a:solidFill>
              <a:effectLst>
                <a:outerShdw blurRad="38100" dist="38100" dir="2700000" algn="tl">
                  <a:srgbClr val="000000">
                    <a:alpha val="43137"/>
                  </a:srgbClr>
                </a:outerShdw>
              </a:effectLst>
            </a:endParaRPr>
          </a:p>
        </p:txBody>
      </p:sp>
      <p:pic>
        <p:nvPicPr>
          <p:cNvPr id="11" name="Picture 10" descr="westwide.jpg"/>
          <p:cNvPicPr>
            <a:picLocks noChangeAspect="1"/>
          </p:cNvPicPr>
          <p:nvPr/>
        </p:nvPicPr>
        <p:blipFill>
          <a:blip r:embed="rId2" cstate="print"/>
          <a:srcRect l="42421" t="28889" r="37367" b="51111"/>
          <a:stretch>
            <a:fillRect/>
          </a:stretch>
        </p:blipFill>
        <p:spPr>
          <a:xfrm>
            <a:off x="4267200" y="2114550"/>
            <a:ext cx="4800600" cy="3600450"/>
          </a:xfrm>
          <a:prstGeom prst="rect">
            <a:avLst/>
          </a:prstGeom>
        </p:spPr>
      </p:pic>
      <p:sp>
        <p:nvSpPr>
          <p:cNvPr id="12" name="Rounded Rectangle 11"/>
          <p:cNvSpPr/>
          <p:nvPr/>
        </p:nvSpPr>
        <p:spPr>
          <a:xfrm>
            <a:off x="76200" y="1600200"/>
            <a:ext cx="3733800" cy="609600"/>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rPr>
              <a:t>Example 1:  A Wyoming Strategy</a:t>
            </a:r>
            <a:endParaRPr lang="en-US" dirty="0">
              <a:solidFill>
                <a:schemeClr val="bg1"/>
              </a:solidFill>
            </a:endParaRPr>
          </a:p>
        </p:txBody>
      </p:sp>
      <p:sp>
        <p:nvSpPr>
          <p:cNvPr id="13" name="Rounded Rectangle 12"/>
          <p:cNvSpPr/>
          <p:nvPr/>
        </p:nvSpPr>
        <p:spPr>
          <a:xfrm>
            <a:off x="76200" y="2362200"/>
            <a:ext cx="3657600" cy="1066800"/>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solidFill>
                  <a:schemeClr val="bg1"/>
                </a:solidFill>
              </a:rPr>
              <a:t>In western Wyoming, there were grazing allotments on federal lands that were used by domestic sheep</a:t>
            </a:r>
            <a:endParaRPr lang="en-US" dirty="0">
              <a:solidFill>
                <a:schemeClr val="bg1"/>
              </a:solidFill>
            </a:endParaRPr>
          </a:p>
        </p:txBody>
      </p:sp>
      <p:sp>
        <p:nvSpPr>
          <p:cNvPr id="14" name="Rounded Rectangle 13"/>
          <p:cNvSpPr/>
          <p:nvPr/>
        </p:nvSpPr>
        <p:spPr>
          <a:xfrm>
            <a:off x="76200" y="3581400"/>
            <a:ext cx="4114800" cy="1219200"/>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solidFill>
                  <a:schemeClr val="bg1"/>
                </a:solidFill>
              </a:rPr>
              <a:t>The problem was this:  domestic grazing allotments in the western part of Wyoming were TOO CLOSE to existing herds of wild bighorn sheep</a:t>
            </a:r>
            <a:endParaRPr lang="en-US" dirty="0">
              <a:solidFill>
                <a:schemeClr val="bg1"/>
              </a:solidFill>
            </a:endParaRPr>
          </a:p>
        </p:txBody>
      </p:sp>
      <p:sp>
        <p:nvSpPr>
          <p:cNvPr id="15" name="Rounded Rectangle 14"/>
          <p:cNvSpPr/>
          <p:nvPr/>
        </p:nvSpPr>
        <p:spPr>
          <a:xfrm>
            <a:off x="76200" y="4953000"/>
            <a:ext cx="4038600" cy="1828800"/>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solidFill>
                  <a:schemeClr val="bg1"/>
                </a:solidFill>
              </a:rPr>
              <a:t>So, state wildlife managers and hunting organizations helped domestic sheep owners MOVE the domestic sheep FROM the western grazing allotments TO eastern grazing allotments</a:t>
            </a:r>
            <a:endParaRPr lang="en-US" dirty="0">
              <a:solidFill>
                <a:schemeClr val="bg1"/>
              </a:solidFill>
            </a:endParaRPr>
          </a:p>
        </p:txBody>
      </p:sp>
      <p:sp>
        <p:nvSpPr>
          <p:cNvPr id="16" name="Oval 15"/>
          <p:cNvSpPr/>
          <p:nvPr/>
        </p:nvSpPr>
        <p:spPr>
          <a:xfrm>
            <a:off x="4724400" y="3962400"/>
            <a:ext cx="2057400" cy="1676400"/>
          </a:xfrm>
          <a:prstGeom prst="ellipse">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7239000" y="3276600"/>
            <a:ext cx="990600" cy="914400"/>
          </a:xfrm>
          <a:prstGeom prst="ellipse">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6019800" y="2514600"/>
            <a:ext cx="685800" cy="762000"/>
          </a:xfrm>
          <a:prstGeom prst="ellipse">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7391400" y="2743200"/>
            <a:ext cx="533400" cy="533400"/>
          </a:xfrm>
          <a:prstGeom prst="ellipse">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5105400" y="2133600"/>
            <a:ext cx="685800" cy="14478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4572000" y="2819400"/>
            <a:ext cx="540325" cy="10668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descr="shutterstock_29492515.jpg"/>
          <p:cNvPicPr>
            <a:picLocks noChangeAspect="1"/>
          </p:cNvPicPr>
          <p:nvPr/>
        </p:nvPicPr>
        <p:blipFill>
          <a:blip r:embed="rId3" cstate="print">
            <a:clrChange>
              <a:clrFrom>
                <a:srgbClr val="000032"/>
              </a:clrFrom>
              <a:clrTo>
                <a:srgbClr val="000032">
                  <a:alpha val="0"/>
                </a:srgbClr>
              </a:clrTo>
            </a:clrChange>
          </a:blip>
          <a:srcRect l="54058" t="29592" r="21478" b="42222"/>
          <a:stretch>
            <a:fillRect/>
          </a:stretch>
        </p:blipFill>
        <p:spPr>
          <a:xfrm rot="2445420" flipH="1">
            <a:off x="5190322" y="4539267"/>
            <a:ext cx="637987" cy="730586"/>
          </a:xfrm>
          <a:prstGeom prst="rect">
            <a:avLst/>
          </a:prstGeom>
        </p:spPr>
      </p:pic>
      <p:pic>
        <p:nvPicPr>
          <p:cNvPr id="26" name="Picture 25" descr="shutterstock_29492515.jpg"/>
          <p:cNvPicPr>
            <a:picLocks noChangeAspect="1"/>
          </p:cNvPicPr>
          <p:nvPr/>
        </p:nvPicPr>
        <p:blipFill>
          <a:blip r:embed="rId3" cstate="print">
            <a:clrChange>
              <a:clrFrom>
                <a:srgbClr val="000032"/>
              </a:clrFrom>
              <a:clrTo>
                <a:srgbClr val="000032">
                  <a:alpha val="0"/>
                </a:srgbClr>
              </a:clrTo>
            </a:clrChange>
          </a:blip>
          <a:srcRect l="54058" t="29592" r="21478" b="42222"/>
          <a:stretch>
            <a:fillRect/>
          </a:stretch>
        </p:blipFill>
        <p:spPr>
          <a:xfrm rot="2445420" flipH="1">
            <a:off x="5952321" y="4310667"/>
            <a:ext cx="637987" cy="730586"/>
          </a:xfrm>
          <a:prstGeom prst="rect">
            <a:avLst/>
          </a:prstGeom>
        </p:spPr>
      </p:pic>
      <p:pic>
        <p:nvPicPr>
          <p:cNvPr id="27" name="Picture 26" descr="shutterstock_29492515.jpg"/>
          <p:cNvPicPr>
            <a:picLocks noChangeAspect="1"/>
          </p:cNvPicPr>
          <p:nvPr/>
        </p:nvPicPr>
        <p:blipFill>
          <a:blip r:embed="rId4" cstate="print">
            <a:clrChange>
              <a:clrFrom>
                <a:srgbClr val="000032"/>
              </a:clrFrom>
              <a:clrTo>
                <a:srgbClr val="000032">
                  <a:alpha val="0"/>
                </a:srgbClr>
              </a:clrTo>
            </a:clrChange>
          </a:blip>
          <a:srcRect l="54058" t="29592" r="21478" b="42222"/>
          <a:stretch>
            <a:fillRect/>
          </a:stretch>
        </p:blipFill>
        <p:spPr>
          <a:xfrm rot="2445420" flipH="1">
            <a:off x="6143882" y="2645339"/>
            <a:ext cx="404964" cy="463742"/>
          </a:xfrm>
          <a:prstGeom prst="rect">
            <a:avLst/>
          </a:prstGeom>
        </p:spPr>
      </p:pic>
      <p:pic>
        <p:nvPicPr>
          <p:cNvPr id="28" name="Picture 27" descr="shutterstock_128806804.jpg"/>
          <p:cNvPicPr>
            <a:picLocks noChangeAspect="1"/>
          </p:cNvPicPr>
          <p:nvPr/>
        </p:nvPicPr>
        <p:blipFill>
          <a:blip r:embed="rId5" cstate="print">
            <a:clrChange>
              <a:clrFrom>
                <a:srgbClr val="FFFFFF"/>
              </a:clrFrom>
              <a:clrTo>
                <a:srgbClr val="FFFFFF">
                  <a:alpha val="0"/>
                </a:srgbClr>
              </a:clrTo>
            </a:clrChange>
            <a:grayscl/>
          </a:blip>
          <a:stretch>
            <a:fillRect/>
          </a:stretch>
        </p:blipFill>
        <p:spPr>
          <a:xfrm rot="214561">
            <a:off x="5121302" y="2610334"/>
            <a:ext cx="642916" cy="529960"/>
          </a:xfrm>
          <a:prstGeom prst="rect">
            <a:avLst/>
          </a:prstGeom>
        </p:spPr>
      </p:pic>
      <p:pic>
        <p:nvPicPr>
          <p:cNvPr id="30" name="Picture 29" descr="shutterstock_128806804.jpg"/>
          <p:cNvPicPr>
            <a:picLocks noChangeAspect="1"/>
          </p:cNvPicPr>
          <p:nvPr/>
        </p:nvPicPr>
        <p:blipFill>
          <a:blip r:embed="rId5" cstate="print">
            <a:clrChange>
              <a:clrFrom>
                <a:srgbClr val="FFFFFF"/>
              </a:clrFrom>
              <a:clrTo>
                <a:srgbClr val="FFFFFF">
                  <a:alpha val="0"/>
                </a:srgbClr>
              </a:clrTo>
            </a:clrChange>
            <a:grayscl/>
          </a:blip>
          <a:stretch>
            <a:fillRect/>
          </a:stretch>
        </p:blipFill>
        <p:spPr>
          <a:xfrm rot="214561">
            <a:off x="4511702" y="3143734"/>
            <a:ext cx="642916" cy="529960"/>
          </a:xfrm>
          <a:prstGeom prst="rect">
            <a:avLst/>
          </a:prstGeom>
        </p:spPr>
      </p:pic>
      <p:sp>
        <p:nvSpPr>
          <p:cNvPr id="31" name="Right Arrow 30"/>
          <p:cNvSpPr/>
          <p:nvPr/>
        </p:nvSpPr>
        <p:spPr>
          <a:xfrm rot="19684911">
            <a:off x="6531598" y="3995632"/>
            <a:ext cx="1143000" cy="533400"/>
          </a:xfrm>
          <a:prstGeom prst="rightArrow">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ight Arrow 33"/>
          <p:cNvSpPr/>
          <p:nvPr/>
        </p:nvSpPr>
        <p:spPr>
          <a:xfrm>
            <a:off x="6781800" y="2743200"/>
            <a:ext cx="664197" cy="533400"/>
          </a:xfrm>
          <a:prstGeom prst="rightArrow">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p:cNvSpPr txBox="1"/>
          <p:nvPr/>
        </p:nvSpPr>
        <p:spPr>
          <a:xfrm>
            <a:off x="5811980" y="1798903"/>
            <a:ext cx="1803058" cy="369332"/>
          </a:xfrm>
          <a:prstGeom prst="rect">
            <a:avLst/>
          </a:prstGeom>
          <a:noFill/>
        </p:spPr>
        <p:txBody>
          <a:bodyPr wrap="none" rtlCol="0">
            <a:spAutoFit/>
          </a:bodyPr>
          <a:lstStyle/>
          <a:p>
            <a:r>
              <a:rPr lang="en-US" dirty="0" smtClean="0"/>
              <a:t>Map of Wyoming</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18" grpId="0" animBg="1"/>
      <p:bldP spid="19" grpId="0" animBg="1"/>
      <p:bldP spid="20" grpId="0" animBg="1"/>
      <p:bldP spid="21" grpId="0" animBg="1"/>
      <p:bldP spid="31" grpId="0" animBg="1"/>
      <p:bldP spid="3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152400" y="1150203"/>
            <a:ext cx="8763000" cy="830997"/>
          </a:xfrm>
          <a:prstGeom prst="rect">
            <a:avLst/>
          </a:prstGeom>
          <a:noFill/>
        </p:spPr>
        <p:txBody>
          <a:bodyPr wrap="square" rtlCol="0">
            <a:spAutoFit/>
          </a:bodyPr>
          <a:lstStyle/>
          <a:p>
            <a:endParaRPr lang="en-US" sz="2400" dirty="0" smtClean="0"/>
          </a:p>
          <a:p>
            <a:endParaRPr lang="en-US" sz="2400" b="1" dirty="0"/>
          </a:p>
        </p:txBody>
      </p:sp>
      <p:sp>
        <p:nvSpPr>
          <p:cNvPr id="7" name="TextBox 6"/>
          <p:cNvSpPr txBox="1"/>
          <p:nvPr/>
        </p:nvSpPr>
        <p:spPr>
          <a:xfrm>
            <a:off x="0" y="1219200"/>
            <a:ext cx="8763000" cy="830997"/>
          </a:xfrm>
          <a:prstGeom prst="rect">
            <a:avLst/>
          </a:prstGeom>
          <a:noFill/>
        </p:spPr>
        <p:txBody>
          <a:bodyPr wrap="square" rtlCol="0">
            <a:spAutoFit/>
          </a:bodyPr>
          <a:lstStyle/>
          <a:p>
            <a:endParaRPr lang="en-US" sz="2400" dirty="0" smtClean="0"/>
          </a:p>
          <a:p>
            <a:endParaRPr lang="en-US" sz="2400" b="1" dirty="0"/>
          </a:p>
        </p:txBody>
      </p:sp>
      <p:sp>
        <p:nvSpPr>
          <p:cNvPr id="24" name="TextBox 23"/>
          <p:cNvSpPr txBox="1"/>
          <p:nvPr/>
        </p:nvSpPr>
        <p:spPr>
          <a:xfrm>
            <a:off x="676633" y="106180"/>
            <a:ext cx="8112285" cy="646331"/>
          </a:xfrm>
          <a:prstGeom prst="rect">
            <a:avLst/>
          </a:prstGeom>
          <a:noFill/>
        </p:spPr>
        <p:txBody>
          <a:bodyPr wrap="none" rtlCol="0">
            <a:spAutoFit/>
          </a:bodyPr>
          <a:lstStyle/>
          <a:p>
            <a:r>
              <a:rPr lang="en-US" sz="3200" b="1" dirty="0" smtClean="0"/>
              <a:t>Case Study Activity with REAL DATA:  </a:t>
            </a:r>
            <a:r>
              <a:rPr lang="en-US" sz="3600" b="1" dirty="0" smtClean="0">
                <a:solidFill>
                  <a:srgbClr val="C00000"/>
                </a:solidFill>
                <a:effectLst>
                  <a:outerShdw blurRad="38100" dist="38100" dir="2700000" algn="tl">
                    <a:srgbClr val="000000">
                      <a:alpha val="43137"/>
                    </a:srgbClr>
                  </a:outerShdw>
                </a:effectLst>
              </a:rPr>
              <a:t>RESULTS</a:t>
            </a:r>
            <a:endParaRPr lang="en-US" sz="3600" b="1" dirty="0">
              <a:solidFill>
                <a:srgbClr val="C00000"/>
              </a:solidFill>
              <a:effectLst>
                <a:outerShdw blurRad="38100" dist="38100" dir="2700000" algn="tl">
                  <a:srgbClr val="000000">
                    <a:alpha val="43137"/>
                  </a:srgbClr>
                </a:outerShdw>
              </a:effectLst>
            </a:endParaRPr>
          </a:p>
        </p:txBody>
      </p:sp>
      <p:sp>
        <p:nvSpPr>
          <p:cNvPr id="25" name="TextBox 24"/>
          <p:cNvSpPr txBox="1"/>
          <p:nvPr/>
        </p:nvSpPr>
        <p:spPr>
          <a:xfrm>
            <a:off x="1079890" y="914400"/>
            <a:ext cx="6969600" cy="523220"/>
          </a:xfrm>
          <a:prstGeom prst="rect">
            <a:avLst/>
          </a:prstGeom>
          <a:noFill/>
        </p:spPr>
        <p:txBody>
          <a:bodyPr wrap="none" rtlCol="0">
            <a:spAutoFit/>
          </a:bodyPr>
          <a:lstStyle/>
          <a:p>
            <a:r>
              <a:rPr lang="en-US" sz="2800" dirty="0" smtClean="0">
                <a:solidFill>
                  <a:srgbClr val="FFFF00"/>
                </a:solidFill>
              </a:rPr>
              <a:t>GROUP 1:  Thompson Falls bighorn sheep herd</a:t>
            </a:r>
            <a:endParaRPr lang="en-US" sz="2800" dirty="0">
              <a:solidFill>
                <a:srgbClr val="FFFF00"/>
              </a:solidFill>
            </a:endParaRPr>
          </a:p>
        </p:txBody>
      </p:sp>
      <p:sp>
        <p:nvSpPr>
          <p:cNvPr id="26" name="TextBox 25"/>
          <p:cNvSpPr txBox="1"/>
          <p:nvPr/>
        </p:nvSpPr>
        <p:spPr>
          <a:xfrm>
            <a:off x="872840" y="1457980"/>
            <a:ext cx="7411388" cy="523220"/>
          </a:xfrm>
          <a:prstGeom prst="rect">
            <a:avLst/>
          </a:prstGeom>
          <a:noFill/>
        </p:spPr>
        <p:txBody>
          <a:bodyPr wrap="none" rtlCol="0">
            <a:spAutoFit/>
          </a:bodyPr>
          <a:lstStyle/>
          <a:p>
            <a:r>
              <a:rPr lang="en-US" sz="2800" dirty="0" smtClean="0">
                <a:solidFill>
                  <a:schemeClr val="accent3">
                    <a:lumMod val="60000"/>
                    <a:lumOff val="40000"/>
                  </a:schemeClr>
                </a:solidFill>
                <a:effectLst>
                  <a:outerShdw blurRad="38100" dist="38100" dir="2700000" algn="tl">
                    <a:srgbClr val="000000">
                      <a:alpha val="43137"/>
                    </a:srgbClr>
                  </a:outerShdw>
                </a:effectLst>
              </a:rPr>
              <a:t>What factors affect the conservation of this herd?</a:t>
            </a:r>
            <a:endParaRPr lang="en-US" sz="2800" dirty="0">
              <a:solidFill>
                <a:schemeClr val="accent3">
                  <a:lumMod val="60000"/>
                  <a:lumOff val="40000"/>
                </a:schemeClr>
              </a:solidFill>
              <a:effectLst>
                <a:outerShdw blurRad="38100" dist="38100" dir="2700000" algn="tl">
                  <a:srgbClr val="000000">
                    <a:alpha val="43137"/>
                  </a:srgbClr>
                </a:outerShdw>
              </a:effectLst>
            </a:endParaRPr>
          </a:p>
        </p:txBody>
      </p:sp>
      <p:pic>
        <p:nvPicPr>
          <p:cNvPr id="15" name="Picture 14" descr="shutterstock_10836766.jpg"/>
          <p:cNvPicPr>
            <a:picLocks noChangeAspect="1"/>
          </p:cNvPicPr>
          <p:nvPr/>
        </p:nvPicPr>
        <p:blipFill>
          <a:blip r:embed="rId3" cstate="print"/>
          <a:srcRect l="14479" r="13449"/>
          <a:stretch>
            <a:fillRect/>
          </a:stretch>
        </p:blipFill>
        <p:spPr>
          <a:xfrm>
            <a:off x="152399" y="3158835"/>
            <a:ext cx="3212758" cy="2971800"/>
          </a:xfrm>
          <a:prstGeom prst="rect">
            <a:avLst/>
          </a:prstGeom>
        </p:spPr>
      </p:pic>
      <p:sp>
        <p:nvSpPr>
          <p:cNvPr id="23" name="TextBox 22"/>
          <p:cNvSpPr txBox="1"/>
          <p:nvPr/>
        </p:nvSpPr>
        <p:spPr>
          <a:xfrm>
            <a:off x="762000" y="2362200"/>
            <a:ext cx="2192844" cy="707886"/>
          </a:xfrm>
          <a:prstGeom prst="rect">
            <a:avLst/>
          </a:prstGeom>
          <a:noFill/>
        </p:spPr>
        <p:txBody>
          <a:bodyPr wrap="none" rtlCol="0">
            <a:spAutoFit/>
          </a:bodyPr>
          <a:lstStyle/>
          <a:p>
            <a:r>
              <a:rPr lang="en-US" sz="2000" dirty="0" smtClean="0">
                <a:solidFill>
                  <a:srgbClr val="FFFF00"/>
                </a:solidFill>
                <a:effectLst>
                  <a:outerShdw blurRad="38100" dist="38100" dir="2700000" algn="tl">
                    <a:srgbClr val="000000">
                      <a:alpha val="43137"/>
                    </a:srgbClr>
                  </a:outerShdw>
                </a:effectLst>
              </a:rPr>
              <a:t>Vehicles and trains </a:t>
            </a:r>
          </a:p>
          <a:p>
            <a:r>
              <a:rPr lang="en-US" sz="2000" dirty="0" smtClean="0">
                <a:solidFill>
                  <a:srgbClr val="FFFF00"/>
                </a:solidFill>
                <a:effectLst>
                  <a:outerShdw blurRad="38100" dist="38100" dir="2700000" algn="tl">
                    <a:srgbClr val="000000">
                      <a:alpha val="43137"/>
                    </a:srgbClr>
                  </a:outerShdw>
                </a:effectLst>
              </a:rPr>
              <a:t>kill bighorn sheep</a:t>
            </a:r>
            <a:endParaRPr lang="en-US" sz="2000" dirty="0">
              <a:solidFill>
                <a:srgbClr val="FFFF00"/>
              </a:solidFill>
              <a:effectLst>
                <a:outerShdw blurRad="38100" dist="38100" dir="2700000" algn="tl">
                  <a:srgbClr val="000000">
                    <a:alpha val="43137"/>
                  </a:srgbClr>
                </a:outerShdw>
              </a:effectLst>
            </a:endParaRPr>
          </a:p>
        </p:txBody>
      </p:sp>
      <p:sp>
        <p:nvSpPr>
          <p:cNvPr id="27" name="TextBox 26"/>
          <p:cNvSpPr txBox="1"/>
          <p:nvPr/>
        </p:nvSpPr>
        <p:spPr>
          <a:xfrm>
            <a:off x="6400800" y="2133600"/>
            <a:ext cx="2479590" cy="1015663"/>
          </a:xfrm>
          <a:prstGeom prst="rect">
            <a:avLst/>
          </a:prstGeom>
          <a:noFill/>
        </p:spPr>
        <p:txBody>
          <a:bodyPr wrap="none" rtlCol="0">
            <a:spAutoFit/>
          </a:bodyPr>
          <a:lstStyle/>
          <a:p>
            <a:r>
              <a:rPr lang="en-US" sz="2000" dirty="0" smtClean="0">
                <a:solidFill>
                  <a:srgbClr val="FFFF00"/>
                </a:solidFill>
                <a:effectLst>
                  <a:outerShdw blurRad="38100" dist="38100" dir="2700000" algn="tl">
                    <a:srgbClr val="000000">
                      <a:alpha val="43137"/>
                    </a:srgbClr>
                  </a:outerShdw>
                </a:effectLst>
              </a:rPr>
              <a:t>Habitat loss from fire</a:t>
            </a:r>
          </a:p>
          <a:p>
            <a:r>
              <a:rPr lang="en-US" sz="2000" dirty="0" smtClean="0">
                <a:solidFill>
                  <a:srgbClr val="FFFF00"/>
                </a:solidFill>
                <a:effectLst>
                  <a:outerShdw blurRad="38100" dist="38100" dir="2700000" algn="tl">
                    <a:srgbClr val="000000">
                      <a:alpha val="43137"/>
                    </a:srgbClr>
                  </a:outerShdw>
                </a:effectLst>
              </a:rPr>
              <a:t>    suppression and</a:t>
            </a:r>
          </a:p>
          <a:p>
            <a:r>
              <a:rPr lang="en-US" sz="2000" dirty="0" smtClean="0">
                <a:solidFill>
                  <a:srgbClr val="FFFF00"/>
                </a:solidFill>
                <a:effectLst>
                  <a:outerShdw blurRad="38100" dist="38100" dir="2700000" algn="tl">
                    <a:srgbClr val="000000">
                      <a:alpha val="43137"/>
                    </a:srgbClr>
                  </a:outerShdw>
                </a:effectLst>
              </a:rPr>
              <a:t>conifer encroachment</a:t>
            </a:r>
          </a:p>
        </p:txBody>
      </p:sp>
      <p:sp>
        <p:nvSpPr>
          <p:cNvPr id="28" name="TextBox 27"/>
          <p:cNvSpPr txBox="1"/>
          <p:nvPr/>
        </p:nvSpPr>
        <p:spPr>
          <a:xfrm>
            <a:off x="4004980" y="2369125"/>
            <a:ext cx="1710020" cy="707886"/>
          </a:xfrm>
          <a:prstGeom prst="rect">
            <a:avLst/>
          </a:prstGeom>
          <a:noFill/>
        </p:spPr>
        <p:txBody>
          <a:bodyPr wrap="none" rtlCol="0">
            <a:spAutoFit/>
          </a:bodyPr>
          <a:lstStyle/>
          <a:p>
            <a:r>
              <a:rPr lang="en-US" sz="2000" dirty="0" smtClean="0">
                <a:solidFill>
                  <a:srgbClr val="FFFF00"/>
                </a:solidFill>
                <a:effectLst>
                  <a:outerShdw blurRad="38100" dist="38100" dir="2700000" algn="tl">
                    <a:srgbClr val="000000">
                      <a:alpha val="43137"/>
                    </a:srgbClr>
                  </a:outerShdw>
                </a:effectLst>
              </a:rPr>
              <a:t>Mountain lion </a:t>
            </a:r>
          </a:p>
          <a:p>
            <a:r>
              <a:rPr lang="en-US" sz="2000" dirty="0" smtClean="0">
                <a:solidFill>
                  <a:srgbClr val="FFFF00"/>
                </a:solidFill>
                <a:effectLst>
                  <a:outerShdw blurRad="38100" dist="38100" dir="2700000" algn="tl">
                    <a:srgbClr val="000000">
                      <a:alpha val="43137"/>
                    </a:srgbClr>
                  </a:outerShdw>
                </a:effectLst>
              </a:rPr>
              <a:t>    predation</a:t>
            </a:r>
            <a:endParaRPr lang="en-US" sz="2000" dirty="0">
              <a:solidFill>
                <a:srgbClr val="FFFF00"/>
              </a:solidFill>
              <a:effectLst>
                <a:outerShdw blurRad="38100" dist="38100" dir="2700000" algn="tl">
                  <a:srgbClr val="000000">
                    <a:alpha val="43137"/>
                  </a:srgbClr>
                </a:outerShdw>
              </a:effectLst>
            </a:endParaRPr>
          </a:p>
        </p:txBody>
      </p:sp>
      <p:pic>
        <p:nvPicPr>
          <p:cNvPr id="29" name="Picture 28" descr="shutterstock_106221644.jpg"/>
          <p:cNvPicPr>
            <a:picLocks noChangeAspect="1"/>
          </p:cNvPicPr>
          <p:nvPr/>
        </p:nvPicPr>
        <p:blipFill>
          <a:blip r:embed="rId4" cstate="print"/>
          <a:srcRect t="38889" r="16667"/>
          <a:stretch>
            <a:fillRect/>
          </a:stretch>
        </p:blipFill>
        <p:spPr>
          <a:xfrm>
            <a:off x="6248400" y="3124200"/>
            <a:ext cx="2743200" cy="3017520"/>
          </a:xfrm>
          <a:prstGeom prst="rect">
            <a:avLst/>
          </a:prstGeom>
        </p:spPr>
      </p:pic>
      <p:sp>
        <p:nvSpPr>
          <p:cNvPr id="32" name="Rounded Rectangle 31"/>
          <p:cNvSpPr/>
          <p:nvPr/>
        </p:nvSpPr>
        <p:spPr>
          <a:xfrm>
            <a:off x="96985" y="2209800"/>
            <a:ext cx="3332015" cy="4191000"/>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ounded Rectangle 33"/>
          <p:cNvSpPr/>
          <p:nvPr/>
        </p:nvSpPr>
        <p:spPr>
          <a:xfrm rot="20520919">
            <a:off x="2815625" y="830467"/>
            <a:ext cx="2767261" cy="946653"/>
          </a:xfrm>
          <a:prstGeom prst="roundRect">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This is the most important factor for this herd</a:t>
            </a:r>
            <a:endParaRPr lang="en-US" dirty="0"/>
          </a:p>
        </p:txBody>
      </p:sp>
      <p:sp>
        <p:nvSpPr>
          <p:cNvPr id="35" name="U-Turn Arrow 34"/>
          <p:cNvSpPr/>
          <p:nvPr/>
        </p:nvSpPr>
        <p:spPr>
          <a:xfrm>
            <a:off x="1676400" y="685800"/>
            <a:ext cx="152400" cy="45719"/>
          </a:xfrm>
          <a:prstGeom prst="utur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8" name="Bent Arrow 37"/>
          <p:cNvSpPr/>
          <p:nvPr/>
        </p:nvSpPr>
        <p:spPr>
          <a:xfrm rot="17318073" flipH="1">
            <a:off x="1845865" y="1242235"/>
            <a:ext cx="990600" cy="762000"/>
          </a:xfrm>
          <a:prstGeom prst="bentArrow">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7" name="Picture 16" descr="shutterstock_111155759.jpg"/>
          <p:cNvPicPr>
            <a:picLocks noChangeAspect="1"/>
          </p:cNvPicPr>
          <p:nvPr/>
        </p:nvPicPr>
        <p:blipFill>
          <a:blip r:embed="rId5" cstate="print"/>
          <a:stretch>
            <a:fillRect/>
          </a:stretch>
        </p:blipFill>
        <p:spPr>
          <a:xfrm>
            <a:off x="3553690" y="3124200"/>
            <a:ext cx="2513542" cy="1828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7" grpId="0"/>
      <p:bldP spid="28" grpId="0"/>
      <p:bldP spid="32" grpId="0" animBg="1"/>
      <p:bldP spid="34" grpId="0" animBg="1"/>
      <p:bldP spid="38"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76633" y="106180"/>
            <a:ext cx="8112285" cy="646331"/>
          </a:xfrm>
          <a:prstGeom prst="rect">
            <a:avLst/>
          </a:prstGeom>
          <a:noFill/>
        </p:spPr>
        <p:txBody>
          <a:bodyPr wrap="none" rtlCol="0">
            <a:spAutoFit/>
          </a:bodyPr>
          <a:lstStyle/>
          <a:p>
            <a:r>
              <a:rPr lang="en-US" sz="3200" b="1" dirty="0" smtClean="0"/>
              <a:t>Case Study Activity with REAL DATA:  </a:t>
            </a:r>
            <a:r>
              <a:rPr lang="en-US" sz="3600" b="1" dirty="0" smtClean="0">
                <a:solidFill>
                  <a:srgbClr val="C00000"/>
                </a:solidFill>
                <a:effectLst>
                  <a:outerShdw blurRad="38100" dist="38100" dir="2700000" algn="tl">
                    <a:srgbClr val="000000">
                      <a:alpha val="43137"/>
                    </a:srgbClr>
                  </a:outerShdw>
                </a:effectLst>
              </a:rPr>
              <a:t>RESULTS</a:t>
            </a:r>
            <a:endParaRPr lang="en-US" sz="3600" b="1" dirty="0">
              <a:solidFill>
                <a:srgbClr val="C00000"/>
              </a:solidFill>
              <a:effectLst>
                <a:outerShdw blurRad="38100" dist="38100" dir="2700000" algn="tl">
                  <a:srgbClr val="000000">
                    <a:alpha val="43137"/>
                  </a:srgbClr>
                </a:outerShdw>
              </a:effectLst>
            </a:endParaRPr>
          </a:p>
        </p:txBody>
      </p:sp>
      <p:sp>
        <p:nvSpPr>
          <p:cNvPr id="10" name="Rounded Rectangle 9"/>
          <p:cNvSpPr/>
          <p:nvPr/>
        </p:nvSpPr>
        <p:spPr>
          <a:xfrm>
            <a:off x="2971800" y="838200"/>
            <a:ext cx="3124200" cy="533400"/>
          </a:xfrm>
          <a:prstGeom prst="roundRect">
            <a:avLst/>
          </a:prstGeom>
          <a:solidFill>
            <a:schemeClr val="bg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smtClean="0">
                <a:solidFill>
                  <a:schemeClr val="bg1"/>
                </a:solidFill>
                <a:effectLst>
                  <a:outerShdw blurRad="38100" dist="38100" dir="2700000" algn="tl">
                    <a:srgbClr val="000000">
                      <a:alpha val="43137"/>
                    </a:srgbClr>
                  </a:outerShdw>
                </a:effectLst>
              </a:rPr>
              <a:t>Let’s look at 2 examples</a:t>
            </a:r>
            <a:endParaRPr lang="en-US" sz="2200" b="1" dirty="0">
              <a:solidFill>
                <a:schemeClr val="bg1"/>
              </a:solidFill>
              <a:effectLst>
                <a:outerShdw blurRad="38100" dist="38100" dir="2700000" algn="tl">
                  <a:srgbClr val="000000">
                    <a:alpha val="43137"/>
                  </a:srgbClr>
                </a:outerShdw>
              </a:effectLst>
            </a:endParaRPr>
          </a:p>
        </p:txBody>
      </p:sp>
      <p:pic>
        <p:nvPicPr>
          <p:cNvPr id="11" name="Picture 10" descr="westwide.jpg"/>
          <p:cNvPicPr>
            <a:picLocks noChangeAspect="1"/>
          </p:cNvPicPr>
          <p:nvPr/>
        </p:nvPicPr>
        <p:blipFill>
          <a:blip r:embed="rId2" cstate="print"/>
          <a:srcRect l="42421" t="28889" r="37367" b="51111"/>
          <a:stretch>
            <a:fillRect/>
          </a:stretch>
        </p:blipFill>
        <p:spPr>
          <a:xfrm>
            <a:off x="4267200" y="2114550"/>
            <a:ext cx="4800600" cy="3600450"/>
          </a:xfrm>
          <a:prstGeom prst="rect">
            <a:avLst/>
          </a:prstGeom>
        </p:spPr>
      </p:pic>
      <p:sp>
        <p:nvSpPr>
          <p:cNvPr id="12" name="Rounded Rectangle 11"/>
          <p:cNvSpPr/>
          <p:nvPr/>
        </p:nvSpPr>
        <p:spPr>
          <a:xfrm>
            <a:off x="76200" y="1600200"/>
            <a:ext cx="3733800" cy="609600"/>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rPr>
              <a:t>Example 1:  A Wyoming Strategy</a:t>
            </a:r>
            <a:endParaRPr lang="en-US" dirty="0">
              <a:solidFill>
                <a:schemeClr val="bg1"/>
              </a:solidFill>
            </a:endParaRPr>
          </a:p>
        </p:txBody>
      </p:sp>
      <p:sp>
        <p:nvSpPr>
          <p:cNvPr id="16" name="Oval 15"/>
          <p:cNvSpPr/>
          <p:nvPr/>
        </p:nvSpPr>
        <p:spPr>
          <a:xfrm>
            <a:off x="4724400" y="3962400"/>
            <a:ext cx="2057400" cy="1676400"/>
          </a:xfrm>
          <a:prstGeom prst="ellipse">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7239000" y="3276600"/>
            <a:ext cx="990600" cy="914400"/>
          </a:xfrm>
          <a:prstGeom prst="ellipse">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6019800" y="2514600"/>
            <a:ext cx="685800" cy="762000"/>
          </a:xfrm>
          <a:prstGeom prst="ellipse">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7391400" y="2743200"/>
            <a:ext cx="533400" cy="533400"/>
          </a:xfrm>
          <a:prstGeom prst="ellipse">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5105400" y="2133600"/>
            <a:ext cx="685800" cy="14478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4572000" y="2819400"/>
            <a:ext cx="540325" cy="10668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descr="shutterstock_128806804.jpg"/>
          <p:cNvPicPr>
            <a:picLocks noChangeAspect="1"/>
          </p:cNvPicPr>
          <p:nvPr/>
        </p:nvPicPr>
        <p:blipFill>
          <a:blip r:embed="rId3" cstate="print">
            <a:clrChange>
              <a:clrFrom>
                <a:srgbClr val="FFFFFF"/>
              </a:clrFrom>
              <a:clrTo>
                <a:srgbClr val="FFFFFF">
                  <a:alpha val="0"/>
                </a:srgbClr>
              </a:clrTo>
            </a:clrChange>
            <a:grayscl/>
          </a:blip>
          <a:stretch>
            <a:fillRect/>
          </a:stretch>
        </p:blipFill>
        <p:spPr>
          <a:xfrm rot="214561">
            <a:off x="5121302" y="2610334"/>
            <a:ext cx="642916" cy="529960"/>
          </a:xfrm>
          <a:prstGeom prst="rect">
            <a:avLst/>
          </a:prstGeom>
        </p:spPr>
      </p:pic>
      <p:pic>
        <p:nvPicPr>
          <p:cNvPr id="30" name="Picture 29" descr="shutterstock_128806804.jpg"/>
          <p:cNvPicPr>
            <a:picLocks noChangeAspect="1"/>
          </p:cNvPicPr>
          <p:nvPr/>
        </p:nvPicPr>
        <p:blipFill>
          <a:blip r:embed="rId3" cstate="print">
            <a:clrChange>
              <a:clrFrom>
                <a:srgbClr val="FFFFFF"/>
              </a:clrFrom>
              <a:clrTo>
                <a:srgbClr val="FFFFFF">
                  <a:alpha val="0"/>
                </a:srgbClr>
              </a:clrTo>
            </a:clrChange>
            <a:grayscl/>
          </a:blip>
          <a:stretch>
            <a:fillRect/>
          </a:stretch>
        </p:blipFill>
        <p:spPr>
          <a:xfrm rot="214561">
            <a:off x="4511702" y="3143734"/>
            <a:ext cx="642916" cy="529960"/>
          </a:xfrm>
          <a:prstGeom prst="rect">
            <a:avLst/>
          </a:prstGeom>
        </p:spPr>
      </p:pic>
      <p:sp>
        <p:nvSpPr>
          <p:cNvPr id="31" name="Right Arrow 30"/>
          <p:cNvSpPr/>
          <p:nvPr/>
        </p:nvSpPr>
        <p:spPr>
          <a:xfrm rot="19684911">
            <a:off x="6531598" y="3995632"/>
            <a:ext cx="1143000" cy="533400"/>
          </a:xfrm>
          <a:prstGeom prst="rightArrow">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31" descr="shutterstock_29492515.jpg"/>
          <p:cNvPicPr>
            <a:picLocks noChangeAspect="1"/>
          </p:cNvPicPr>
          <p:nvPr/>
        </p:nvPicPr>
        <p:blipFill>
          <a:blip r:embed="rId4" cstate="print">
            <a:clrChange>
              <a:clrFrom>
                <a:srgbClr val="000032"/>
              </a:clrFrom>
              <a:clrTo>
                <a:srgbClr val="000032">
                  <a:alpha val="0"/>
                </a:srgbClr>
              </a:clrTo>
            </a:clrChange>
          </a:blip>
          <a:srcRect l="54058" t="29592" r="21478" b="42222"/>
          <a:stretch>
            <a:fillRect/>
          </a:stretch>
        </p:blipFill>
        <p:spPr>
          <a:xfrm rot="2445420" flipH="1">
            <a:off x="7476321" y="3320067"/>
            <a:ext cx="637987" cy="730586"/>
          </a:xfrm>
          <a:prstGeom prst="rect">
            <a:avLst/>
          </a:prstGeom>
        </p:spPr>
      </p:pic>
      <p:pic>
        <p:nvPicPr>
          <p:cNvPr id="33" name="Picture 32" descr="shutterstock_29492515.jpg"/>
          <p:cNvPicPr>
            <a:picLocks noChangeAspect="1"/>
          </p:cNvPicPr>
          <p:nvPr/>
        </p:nvPicPr>
        <p:blipFill>
          <a:blip r:embed="rId4" cstate="print">
            <a:clrChange>
              <a:clrFrom>
                <a:srgbClr val="000032"/>
              </a:clrFrom>
              <a:clrTo>
                <a:srgbClr val="000032">
                  <a:alpha val="0"/>
                </a:srgbClr>
              </a:clrTo>
            </a:clrChange>
          </a:blip>
          <a:srcRect l="54058" t="29592" r="21478" b="42222"/>
          <a:stretch>
            <a:fillRect/>
          </a:stretch>
        </p:blipFill>
        <p:spPr>
          <a:xfrm rot="2445420" flipH="1">
            <a:off x="7496146" y="2791449"/>
            <a:ext cx="414761" cy="474960"/>
          </a:xfrm>
          <a:prstGeom prst="rect">
            <a:avLst/>
          </a:prstGeom>
        </p:spPr>
      </p:pic>
      <p:sp>
        <p:nvSpPr>
          <p:cNvPr id="34" name="Right Arrow 33"/>
          <p:cNvSpPr/>
          <p:nvPr/>
        </p:nvSpPr>
        <p:spPr>
          <a:xfrm>
            <a:off x="6781800" y="2743200"/>
            <a:ext cx="664197" cy="533400"/>
          </a:xfrm>
          <a:prstGeom prst="rightArrow">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23"/>
          <p:cNvSpPr/>
          <p:nvPr/>
        </p:nvSpPr>
        <p:spPr>
          <a:xfrm>
            <a:off x="4648200" y="5867400"/>
            <a:ext cx="4267200" cy="914400"/>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solidFill>
                  <a:schemeClr val="bg1"/>
                </a:solidFill>
              </a:rPr>
              <a:t>This collaborative solution helped maintain separation between wild bighorn sheep herds and domestic sheep herds</a:t>
            </a:r>
            <a:endParaRPr lang="en-US" dirty="0">
              <a:solidFill>
                <a:schemeClr val="bg1"/>
              </a:solidFill>
            </a:endParaRPr>
          </a:p>
        </p:txBody>
      </p:sp>
      <p:sp>
        <p:nvSpPr>
          <p:cNvPr id="29" name="Rounded Rectangle 28"/>
          <p:cNvSpPr/>
          <p:nvPr/>
        </p:nvSpPr>
        <p:spPr>
          <a:xfrm>
            <a:off x="76200" y="2362200"/>
            <a:ext cx="3657600" cy="1066800"/>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solidFill>
                  <a:schemeClr val="bg1"/>
                </a:solidFill>
              </a:rPr>
              <a:t>In western Wyoming, there were grazing allotments on federal lands that were used by domestic sheep</a:t>
            </a:r>
            <a:endParaRPr lang="en-US" dirty="0">
              <a:solidFill>
                <a:schemeClr val="bg1"/>
              </a:solidFill>
            </a:endParaRPr>
          </a:p>
        </p:txBody>
      </p:sp>
      <p:sp>
        <p:nvSpPr>
          <p:cNvPr id="35" name="Rounded Rectangle 34"/>
          <p:cNvSpPr/>
          <p:nvPr/>
        </p:nvSpPr>
        <p:spPr>
          <a:xfrm>
            <a:off x="76200" y="3581400"/>
            <a:ext cx="4114800" cy="1219200"/>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solidFill>
                  <a:schemeClr val="bg1"/>
                </a:solidFill>
              </a:rPr>
              <a:t>The problem was this:  domestic grazing allotments in the western part of Wyoming were TOO CLOSE to existing herds of wild bighorn sheep</a:t>
            </a:r>
            <a:endParaRPr lang="en-US" dirty="0">
              <a:solidFill>
                <a:schemeClr val="bg1"/>
              </a:solidFill>
            </a:endParaRPr>
          </a:p>
        </p:txBody>
      </p:sp>
      <p:sp>
        <p:nvSpPr>
          <p:cNvPr id="36" name="Rounded Rectangle 35"/>
          <p:cNvSpPr/>
          <p:nvPr/>
        </p:nvSpPr>
        <p:spPr>
          <a:xfrm>
            <a:off x="76200" y="4953000"/>
            <a:ext cx="4038600" cy="1828800"/>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solidFill>
                  <a:schemeClr val="bg1"/>
                </a:solidFill>
              </a:rPr>
              <a:t>So, state wildlife managers and hunting organizations helped domestic sheep owners MOVE the domestic sheep FROM the western grazing allotments TO eastern grazing allotments</a:t>
            </a:r>
            <a:endParaRPr lang="en-US" dirty="0">
              <a:solidFill>
                <a:schemeClr val="bg1"/>
              </a:solidFill>
            </a:endParaRPr>
          </a:p>
        </p:txBody>
      </p:sp>
      <p:sp>
        <p:nvSpPr>
          <p:cNvPr id="37" name="TextBox 36"/>
          <p:cNvSpPr txBox="1"/>
          <p:nvPr/>
        </p:nvSpPr>
        <p:spPr>
          <a:xfrm>
            <a:off x="5811980" y="1798903"/>
            <a:ext cx="1803058" cy="369332"/>
          </a:xfrm>
          <a:prstGeom prst="rect">
            <a:avLst/>
          </a:prstGeom>
          <a:noFill/>
        </p:spPr>
        <p:txBody>
          <a:bodyPr wrap="none" rtlCol="0">
            <a:spAutoFit/>
          </a:bodyPr>
          <a:lstStyle/>
          <a:p>
            <a:r>
              <a:rPr lang="en-US" dirty="0" smtClean="0"/>
              <a:t>Map of Wyoming</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3" descr="C:\Documents and Settings\Administrator\My Documents\Bighorn sheep\Conservation Strategy\Final Maps\4712_Distribution.jpg"/>
          <p:cNvPicPr>
            <a:picLocks noChangeAspect="1" noChangeArrowheads="1"/>
          </p:cNvPicPr>
          <p:nvPr/>
        </p:nvPicPr>
        <p:blipFill>
          <a:blip r:embed="rId2" cstate="print">
            <a:clrChange>
              <a:clrFrom>
                <a:srgbClr val="FFFFFF"/>
              </a:clrFrom>
              <a:clrTo>
                <a:srgbClr val="FFFFFF">
                  <a:alpha val="0"/>
                </a:srgbClr>
              </a:clrTo>
            </a:clrChange>
          </a:blip>
          <a:srcRect t="6637" b="8108"/>
          <a:stretch>
            <a:fillRect/>
          </a:stretch>
        </p:blipFill>
        <p:spPr bwMode="auto">
          <a:xfrm>
            <a:off x="3556305" y="1981200"/>
            <a:ext cx="5816295" cy="3276600"/>
          </a:xfrm>
          <a:prstGeom prst="rect">
            <a:avLst/>
          </a:prstGeom>
          <a:noFill/>
          <a:ln w="9525">
            <a:noFill/>
            <a:miter lim="800000"/>
            <a:headEnd/>
            <a:tailEnd/>
          </a:ln>
        </p:spPr>
      </p:pic>
      <p:sp>
        <p:nvSpPr>
          <p:cNvPr id="3" name="TextBox 2"/>
          <p:cNvSpPr txBox="1"/>
          <p:nvPr/>
        </p:nvSpPr>
        <p:spPr>
          <a:xfrm>
            <a:off x="676633" y="106180"/>
            <a:ext cx="8112285" cy="646331"/>
          </a:xfrm>
          <a:prstGeom prst="rect">
            <a:avLst/>
          </a:prstGeom>
          <a:noFill/>
        </p:spPr>
        <p:txBody>
          <a:bodyPr wrap="none" rtlCol="0">
            <a:spAutoFit/>
          </a:bodyPr>
          <a:lstStyle/>
          <a:p>
            <a:r>
              <a:rPr lang="en-US" sz="3200" b="1" dirty="0" smtClean="0"/>
              <a:t>Case Study Activity with REAL DATA:  </a:t>
            </a:r>
            <a:r>
              <a:rPr lang="en-US" sz="3600" b="1" dirty="0" smtClean="0">
                <a:solidFill>
                  <a:srgbClr val="C00000"/>
                </a:solidFill>
                <a:effectLst>
                  <a:outerShdw blurRad="38100" dist="38100" dir="2700000" algn="tl">
                    <a:srgbClr val="000000">
                      <a:alpha val="43137"/>
                    </a:srgbClr>
                  </a:outerShdw>
                </a:effectLst>
              </a:rPr>
              <a:t>RESULTS</a:t>
            </a:r>
            <a:endParaRPr lang="en-US" sz="3600" b="1" dirty="0">
              <a:solidFill>
                <a:srgbClr val="C00000"/>
              </a:solidFill>
              <a:effectLst>
                <a:outerShdw blurRad="38100" dist="38100" dir="2700000" algn="tl">
                  <a:srgbClr val="000000">
                    <a:alpha val="43137"/>
                  </a:srgbClr>
                </a:outerShdw>
              </a:effectLst>
            </a:endParaRPr>
          </a:p>
        </p:txBody>
      </p:sp>
      <p:sp>
        <p:nvSpPr>
          <p:cNvPr id="10" name="Rounded Rectangle 9"/>
          <p:cNvSpPr/>
          <p:nvPr/>
        </p:nvSpPr>
        <p:spPr>
          <a:xfrm>
            <a:off x="2971800" y="838200"/>
            <a:ext cx="3124200" cy="533400"/>
          </a:xfrm>
          <a:prstGeom prst="roundRect">
            <a:avLst/>
          </a:prstGeom>
          <a:solidFill>
            <a:schemeClr val="bg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smtClean="0">
                <a:solidFill>
                  <a:schemeClr val="bg1"/>
                </a:solidFill>
                <a:effectLst>
                  <a:outerShdw blurRad="38100" dist="38100" dir="2700000" algn="tl">
                    <a:srgbClr val="000000">
                      <a:alpha val="43137"/>
                    </a:srgbClr>
                  </a:outerShdw>
                </a:effectLst>
              </a:rPr>
              <a:t>Let’s look at 2 examples</a:t>
            </a:r>
            <a:endParaRPr lang="en-US" sz="2200" b="1" dirty="0">
              <a:solidFill>
                <a:schemeClr val="bg1"/>
              </a:solidFill>
              <a:effectLst>
                <a:outerShdw blurRad="38100" dist="38100" dir="2700000" algn="tl">
                  <a:srgbClr val="000000">
                    <a:alpha val="43137"/>
                  </a:srgbClr>
                </a:outerShdw>
              </a:effectLst>
            </a:endParaRPr>
          </a:p>
        </p:txBody>
      </p:sp>
      <p:sp>
        <p:nvSpPr>
          <p:cNvPr id="12" name="Rounded Rectangle 11"/>
          <p:cNvSpPr/>
          <p:nvPr/>
        </p:nvSpPr>
        <p:spPr>
          <a:xfrm>
            <a:off x="76200" y="1600200"/>
            <a:ext cx="3733800" cy="60960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rPr>
              <a:t>Example 2:  A Montana Strategy</a:t>
            </a:r>
            <a:endParaRPr lang="en-US" dirty="0">
              <a:solidFill>
                <a:schemeClr val="bg1"/>
              </a:solidFill>
            </a:endParaRPr>
          </a:p>
        </p:txBody>
      </p:sp>
      <p:sp>
        <p:nvSpPr>
          <p:cNvPr id="18" name="Oval 17"/>
          <p:cNvSpPr/>
          <p:nvPr/>
        </p:nvSpPr>
        <p:spPr>
          <a:xfrm>
            <a:off x="5715000" y="2971800"/>
            <a:ext cx="914400" cy="762000"/>
          </a:xfrm>
          <a:prstGeom prst="ellipse">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6553200" y="2667000"/>
            <a:ext cx="838200" cy="6858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descr="shutterstock_128806804.jpg"/>
          <p:cNvPicPr>
            <a:picLocks noChangeAspect="1"/>
          </p:cNvPicPr>
          <p:nvPr/>
        </p:nvPicPr>
        <p:blipFill>
          <a:blip r:embed="rId3" cstate="print">
            <a:clrChange>
              <a:clrFrom>
                <a:srgbClr val="FFFFFF"/>
              </a:clrFrom>
              <a:clrTo>
                <a:srgbClr val="FFFFFF">
                  <a:alpha val="0"/>
                </a:srgbClr>
              </a:clrTo>
            </a:clrChange>
            <a:grayscl/>
          </a:blip>
          <a:stretch>
            <a:fillRect/>
          </a:stretch>
        </p:blipFill>
        <p:spPr>
          <a:xfrm rot="214561">
            <a:off x="6642721" y="2733029"/>
            <a:ext cx="642916" cy="529960"/>
          </a:xfrm>
          <a:prstGeom prst="rect">
            <a:avLst/>
          </a:prstGeom>
        </p:spPr>
      </p:pic>
      <p:pic>
        <p:nvPicPr>
          <p:cNvPr id="32" name="Picture 31" descr="shutterstock_29492515.jpg"/>
          <p:cNvPicPr>
            <a:picLocks noChangeAspect="1"/>
          </p:cNvPicPr>
          <p:nvPr/>
        </p:nvPicPr>
        <p:blipFill>
          <a:blip r:embed="rId4" cstate="print">
            <a:clrChange>
              <a:clrFrom>
                <a:srgbClr val="000032"/>
              </a:clrFrom>
              <a:clrTo>
                <a:srgbClr val="000032">
                  <a:alpha val="0"/>
                </a:srgbClr>
              </a:clrTo>
            </a:clrChange>
          </a:blip>
          <a:srcRect l="54058" t="29592" r="21478" b="42222"/>
          <a:stretch>
            <a:fillRect/>
          </a:stretch>
        </p:blipFill>
        <p:spPr>
          <a:xfrm rot="2445420" flipH="1">
            <a:off x="5829797" y="3001712"/>
            <a:ext cx="565717" cy="647827"/>
          </a:xfrm>
          <a:prstGeom prst="rect">
            <a:avLst/>
          </a:prstGeom>
        </p:spPr>
      </p:pic>
      <p:sp>
        <p:nvSpPr>
          <p:cNvPr id="29" name="Rounded Rectangle 28"/>
          <p:cNvSpPr/>
          <p:nvPr/>
        </p:nvSpPr>
        <p:spPr>
          <a:xfrm>
            <a:off x="76200" y="2362200"/>
            <a:ext cx="3657600" cy="99060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solidFill>
                  <a:schemeClr val="bg1"/>
                </a:solidFill>
              </a:rPr>
              <a:t>In north central Montana near the Missouri River Breaks bighorn sheep herd…….</a:t>
            </a:r>
            <a:endParaRPr lang="en-US" dirty="0">
              <a:solidFill>
                <a:schemeClr val="bg1"/>
              </a:solidFill>
            </a:endParaRPr>
          </a:p>
        </p:txBody>
      </p:sp>
      <p:sp>
        <p:nvSpPr>
          <p:cNvPr id="35" name="Rounded Rectangle 34"/>
          <p:cNvSpPr/>
          <p:nvPr/>
        </p:nvSpPr>
        <p:spPr>
          <a:xfrm>
            <a:off x="76200" y="3505200"/>
            <a:ext cx="3657600" cy="121920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solidFill>
                  <a:schemeClr val="bg1"/>
                </a:solidFill>
              </a:rPr>
              <a:t>….there was a domestic sheep farm that was TOO CLOSE to the wild bighorn sheep herd</a:t>
            </a:r>
            <a:endParaRPr lang="en-US" dirty="0">
              <a:solidFill>
                <a:schemeClr val="bg1"/>
              </a:solidFill>
            </a:endParaRPr>
          </a:p>
        </p:txBody>
      </p:sp>
      <p:sp>
        <p:nvSpPr>
          <p:cNvPr id="37" name="TextBox 36"/>
          <p:cNvSpPr txBox="1"/>
          <p:nvPr/>
        </p:nvSpPr>
        <p:spPr>
          <a:xfrm>
            <a:off x="5811980" y="1798903"/>
            <a:ext cx="1768305" cy="369332"/>
          </a:xfrm>
          <a:prstGeom prst="rect">
            <a:avLst/>
          </a:prstGeom>
          <a:noFill/>
        </p:spPr>
        <p:txBody>
          <a:bodyPr wrap="none" rtlCol="0">
            <a:spAutoFit/>
          </a:bodyPr>
          <a:lstStyle/>
          <a:p>
            <a:r>
              <a:rPr lang="en-US" dirty="0" smtClean="0"/>
              <a:t>Map of Montana</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animBg="1"/>
      <p:bldP spid="29" grpId="0" animBg="1"/>
      <p:bldP spid="35"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3" descr="C:\Documents and Settings\Administrator\My Documents\Bighorn sheep\Conservation Strategy\Final Maps\4712_Distribution.jpg"/>
          <p:cNvPicPr>
            <a:picLocks noChangeAspect="1" noChangeArrowheads="1"/>
          </p:cNvPicPr>
          <p:nvPr/>
        </p:nvPicPr>
        <p:blipFill>
          <a:blip r:embed="rId2" cstate="print">
            <a:clrChange>
              <a:clrFrom>
                <a:srgbClr val="FFFFFF"/>
              </a:clrFrom>
              <a:clrTo>
                <a:srgbClr val="FFFFFF">
                  <a:alpha val="0"/>
                </a:srgbClr>
              </a:clrTo>
            </a:clrChange>
          </a:blip>
          <a:srcRect t="6637" b="8108"/>
          <a:stretch>
            <a:fillRect/>
          </a:stretch>
        </p:blipFill>
        <p:spPr bwMode="auto">
          <a:xfrm>
            <a:off x="3556305" y="1981200"/>
            <a:ext cx="5816295" cy="3276600"/>
          </a:xfrm>
          <a:prstGeom prst="rect">
            <a:avLst/>
          </a:prstGeom>
          <a:noFill/>
          <a:ln w="9525">
            <a:noFill/>
            <a:miter lim="800000"/>
            <a:headEnd/>
            <a:tailEnd/>
          </a:ln>
        </p:spPr>
      </p:pic>
      <p:sp>
        <p:nvSpPr>
          <p:cNvPr id="3" name="TextBox 2"/>
          <p:cNvSpPr txBox="1"/>
          <p:nvPr/>
        </p:nvSpPr>
        <p:spPr>
          <a:xfrm>
            <a:off x="676633" y="106180"/>
            <a:ext cx="8112285" cy="646331"/>
          </a:xfrm>
          <a:prstGeom prst="rect">
            <a:avLst/>
          </a:prstGeom>
          <a:noFill/>
        </p:spPr>
        <p:txBody>
          <a:bodyPr wrap="none" rtlCol="0">
            <a:spAutoFit/>
          </a:bodyPr>
          <a:lstStyle/>
          <a:p>
            <a:r>
              <a:rPr lang="en-US" sz="3200" b="1" dirty="0" smtClean="0"/>
              <a:t>Case Study Activity with REAL DATA:  </a:t>
            </a:r>
            <a:r>
              <a:rPr lang="en-US" sz="3600" b="1" dirty="0" smtClean="0">
                <a:solidFill>
                  <a:srgbClr val="C00000"/>
                </a:solidFill>
                <a:effectLst>
                  <a:outerShdw blurRad="38100" dist="38100" dir="2700000" algn="tl">
                    <a:srgbClr val="000000">
                      <a:alpha val="43137"/>
                    </a:srgbClr>
                  </a:outerShdw>
                </a:effectLst>
              </a:rPr>
              <a:t>RESULTS</a:t>
            </a:r>
            <a:endParaRPr lang="en-US" sz="3600" b="1" dirty="0">
              <a:solidFill>
                <a:srgbClr val="C00000"/>
              </a:solidFill>
              <a:effectLst>
                <a:outerShdw blurRad="38100" dist="38100" dir="2700000" algn="tl">
                  <a:srgbClr val="000000">
                    <a:alpha val="43137"/>
                  </a:srgbClr>
                </a:outerShdw>
              </a:effectLst>
            </a:endParaRPr>
          </a:p>
        </p:txBody>
      </p:sp>
      <p:sp>
        <p:nvSpPr>
          <p:cNvPr id="10" name="Rounded Rectangle 9"/>
          <p:cNvSpPr/>
          <p:nvPr/>
        </p:nvSpPr>
        <p:spPr>
          <a:xfrm>
            <a:off x="2971800" y="838200"/>
            <a:ext cx="3124200" cy="533400"/>
          </a:xfrm>
          <a:prstGeom prst="roundRect">
            <a:avLst/>
          </a:prstGeom>
          <a:solidFill>
            <a:schemeClr val="bg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smtClean="0">
                <a:solidFill>
                  <a:schemeClr val="bg1"/>
                </a:solidFill>
                <a:effectLst>
                  <a:outerShdw blurRad="38100" dist="38100" dir="2700000" algn="tl">
                    <a:srgbClr val="000000">
                      <a:alpha val="43137"/>
                    </a:srgbClr>
                  </a:outerShdw>
                </a:effectLst>
              </a:rPr>
              <a:t>Let’s look at 2 examples</a:t>
            </a:r>
            <a:endParaRPr lang="en-US" sz="2200" b="1" dirty="0">
              <a:solidFill>
                <a:schemeClr val="bg1"/>
              </a:solidFill>
              <a:effectLst>
                <a:outerShdw blurRad="38100" dist="38100" dir="2700000" algn="tl">
                  <a:srgbClr val="000000">
                    <a:alpha val="43137"/>
                  </a:srgbClr>
                </a:outerShdw>
              </a:effectLst>
            </a:endParaRPr>
          </a:p>
        </p:txBody>
      </p:sp>
      <p:sp>
        <p:nvSpPr>
          <p:cNvPr id="12" name="Rounded Rectangle 11"/>
          <p:cNvSpPr/>
          <p:nvPr/>
        </p:nvSpPr>
        <p:spPr>
          <a:xfrm>
            <a:off x="76200" y="1600200"/>
            <a:ext cx="3733800" cy="60960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rPr>
              <a:t>Example 2:  A Montana Strategy</a:t>
            </a:r>
            <a:endParaRPr lang="en-US" dirty="0">
              <a:solidFill>
                <a:schemeClr val="bg1"/>
              </a:solidFill>
            </a:endParaRPr>
          </a:p>
        </p:txBody>
      </p:sp>
      <p:sp>
        <p:nvSpPr>
          <p:cNvPr id="20" name="Oval 19"/>
          <p:cNvSpPr/>
          <p:nvPr/>
        </p:nvSpPr>
        <p:spPr>
          <a:xfrm>
            <a:off x="6553200" y="2667000"/>
            <a:ext cx="838200" cy="6858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descr="shutterstock_128806804.jpg"/>
          <p:cNvPicPr>
            <a:picLocks noChangeAspect="1"/>
          </p:cNvPicPr>
          <p:nvPr/>
        </p:nvPicPr>
        <p:blipFill>
          <a:blip r:embed="rId3" cstate="print">
            <a:clrChange>
              <a:clrFrom>
                <a:srgbClr val="FFFFFF"/>
              </a:clrFrom>
              <a:clrTo>
                <a:srgbClr val="FFFFFF">
                  <a:alpha val="0"/>
                </a:srgbClr>
              </a:clrTo>
            </a:clrChange>
            <a:grayscl/>
          </a:blip>
          <a:stretch>
            <a:fillRect/>
          </a:stretch>
        </p:blipFill>
        <p:spPr>
          <a:xfrm rot="214561">
            <a:off x="6642721" y="2733029"/>
            <a:ext cx="642916" cy="529960"/>
          </a:xfrm>
          <a:prstGeom prst="rect">
            <a:avLst/>
          </a:prstGeom>
        </p:spPr>
      </p:pic>
      <p:sp>
        <p:nvSpPr>
          <p:cNvPr id="29" name="Rounded Rectangle 28"/>
          <p:cNvSpPr/>
          <p:nvPr/>
        </p:nvSpPr>
        <p:spPr>
          <a:xfrm>
            <a:off x="76200" y="2362200"/>
            <a:ext cx="3657600" cy="99060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solidFill>
                  <a:schemeClr val="bg1"/>
                </a:solidFill>
              </a:rPr>
              <a:t>In north central Montana near the Missouri River Breaks bighorn sheep herd…….</a:t>
            </a:r>
            <a:endParaRPr lang="en-US" dirty="0">
              <a:solidFill>
                <a:schemeClr val="bg1"/>
              </a:solidFill>
            </a:endParaRPr>
          </a:p>
        </p:txBody>
      </p:sp>
      <p:sp>
        <p:nvSpPr>
          <p:cNvPr id="35" name="Rounded Rectangle 34"/>
          <p:cNvSpPr/>
          <p:nvPr/>
        </p:nvSpPr>
        <p:spPr>
          <a:xfrm>
            <a:off x="76200" y="3505200"/>
            <a:ext cx="3657600" cy="121920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solidFill>
                  <a:schemeClr val="bg1"/>
                </a:solidFill>
              </a:rPr>
              <a:t>….there was a domestic sheep farm that was TOO CLOSE to the wild bighorn sheep herd</a:t>
            </a:r>
            <a:endParaRPr lang="en-US" dirty="0">
              <a:solidFill>
                <a:schemeClr val="bg1"/>
              </a:solidFill>
            </a:endParaRPr>
          </a:p>
        </p:txBody>
      </p:sp>
      <p:sp>
        <p:nvSpPr>
          <p:cNvPr id="36" name="Rounded Rectangle 35"/>
          <p:cNvSpPr/>
          <p:nvPr/>
        </p:nvSpPr>
        <p:spPr>
          <a:xfrm>
            <a:off x="76200" y="4876800"/>
            <a:ext cx="4038600" cy="190500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solidFill>
                  <a:schemeClr val="bg1"/>
                </a:solidFill>
              </a:rPr>
              <a:t>So, the Montana Wild Sheep Foundation helped the domestic sheep farmer convert their operation FROM domestic sheep TO cattle.  Cattle do not transfer pneumonia to wild bighorn sheep</a:t>
            </a:r>
            <a:endParaRPr lang="en-US" dirty="0">
              <a:solidFill>
                <a:schemeClr val="bg1"/>
              </a:solidFill>
            </a:endParaRPr>
          </a:p>
        </p:txBody>
      </p:sp>
      <p:sp>
        <p:nvSpPr>
          <p:cNvPr id="37" name="TextBox 36"/>
          <p:cNvSpPr txBox="1"/>
          <p:nvPr/>
        </p:nvSpPr>
        <p:spPr>
          <a:xfrm>
            <a:off x="5811980" y="1798903"/>
            <a:ext cx="1768305" cy="369332"/>
          </a:xfrm>
          <a:prstGeom prst="rect">
            <a:avLst/>
          </a:prstGeom>
          <a:noFill/>
        </p:spPr>
        <p:txBody>
          <a:bodyPr wrap="none" rtlCol="0">
            <a:spAutoFit/>
          </a:bodyPr>
          <a:lstStyle/>
          <a:p>
            <a:r>
              <a:rPr lang="en-US" dirty="0" smtClean="0"/>
              <a:t>Map of Montana</a:t>
            </a:r>
            <a:endParaRPr lang="en-US" dirty="0"/>
          </a:p>
        </p:txBody>
      </p:sp>
      <p:sp>
        <p:nvSpPr>
          <p:cNvPr id="38" name="Rounded Rectangle 37"/>
          <p:cNvSpPr/>
          <p:nvPr/>
        </p:nvSpPr>
        <p:spPr>
          <a:xfrm>
            <a:off x="4724400" y="5334000"/>
            <a:ext cx="4038600" cy="137160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solidFill>
                  <a:schemeClr val="bg1"/>
                </a:solidFill>
              </a:rPr>
              <a:t>This collaborative solution helped keep wild bighorn sheep away from domestic sheep AND helped ensure that the farmer could still make a living</a:t>
            </a:r>
            <a:endParaRPr lang="en-US" dirty="0">
              <a:solidFill>
                <a:schemeClr val="bg1"/>
              </a:solidFill>
            </a:endParaRPr>
          </a:p>
        </p:txBody>
      </p:sp>
      <p:sp>
        <p:nvSpPr>
          <p:cNvPr id="18" name="Oval 17"/>
          <p:cNvSpPr/>
          <p:nvPr/>
        </p:nvSpPr>
        <p:spPr>
          <a:xfrm>
            <a:off x="5638800" y="2895600"/>
            <a:ext cx="990600" cy="838200"/>
          </a:xfrm>
          <a:prstGeom prst="ellipse">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shutterstock_90826274.jpg"/>
          <p:cNvPicPr>
            <a:picLocks noChangeAspect="1"/>
          </p:cNvPicPr>
          <p:nvPr/>
        </p:nvPicPr>
        <p:blipFill>
          <a:blip r:embed="rId4" cstate="print">
            <a:clrChange>
              <a:clrFrom>
                <a:srgbClr val="FFFFFF"/>
              </a:clrFrom>
              <a:clrTo>
                <a:srgbClr val="FFFFFF">
                  <a:alpha val="0"/>
                </a:srgbClr>
              </a:clrTo>
            </a:clrChange>
          </a:blip>
          <a:stretch>
            <a:fillRect/>
          </a:stretch>
        </p:blipFill>
        <p:spPr>
          <a:xfrm>
            <a:off x="5943600" y="2971800"/>
            <a:ext cx="660885" cy="762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ummer rocky mnt sheep.jpg"/>
          <p:cNvPicPr>
            <a:picLocks noChangeAspect="1"/>
          </p:cNvPicPr>
          <p:nvPr/>
        </p:nvPicPr>
        <p:blipFill>
          <a:blip r:embed="rId3" cstate="print"/>
          <a:srcRect t="15322"/>
          <a:stretch>
            <a:fillRect/>
          </a:stretch>
        </p:blipFill>
        <p:spPr>
          <a:xfrm>
            <a:off x="121404" y="1172110"/>
            <a:ext cx="8915400" cy="5623898"/>
          </a:xfrm>
          <a:prstGeom prst="rect">
            <a:avLst/>
          </a:prstGeom>
        </p:spPr>
      </p:pic>
      <p:sp>
        <p:nvSpPr>
          <p:cNvPr id="3" name="TextBox 2"/>
          <p:cNvSpPr txBox="1"/>
          <p:nvPr/>
        </p:nvSpPr>
        <p:spPr>
          <a:xfrm>
            <a:off x="676633" y="106180"/>
            <a:ext cx="8112285" cy="646331"/>
          </a:xfrm>
          <a:prstGeom prst="rect">
            <a:avLst/>
          </a:prstGeom>
          <a:noFill/>
        </p:spPr>
        <p:txBody>
          <a:bodyPr wrap="none" rtlCol="0">
            <a:spAutoFit/>
          </a:bodyPr>
          <a:lstStyle/>
          <a:p>
            <a:r>
              <a:rPr lang="en-US" sz="3200" b="1" dirty="0" smtClean="0"/>
              <a:t>Case Study Activity with REAL DATA:  </a:t>
            </a:r>
            <a:r>
              <a:rPr lang="en-US" sz="3600" b="1" dirty="0" smtClean="0">
                <a:solidFill>
                  <a:srgbClr val="C00000"/>
                </a:solidFill>
                <a:effectLst>
                  <a:outerShdw blurRad="38100" dist="38100" dir="2700000" algn="tl">
                    <a:srgbClr val="000000">
                      <a:alpha val="43137"/>
                    </a:srgbClr>
                  </a:outerShdw>
                </a:effectLst>
              </a:rPr>
              <a:t>RESULTS</a:t>
            </a:r>
            <a:endParaRPr lang="en-US" sz="3600" b="1" dirty="0">
              <a:solidFill>
                <a:srgbClr val="C00000"/>
              </a:solidFill>
              <a:effectLst>
                <a:outerShdw blurRad="38100" dist="38100" dir="2700000" algn="tl">
                  <a:srgbClr val="000000">
                    <a:alpha val="43137"/>
                  </a:srgbClr>
                </a:outerShdw>
              </a:effectLst>
            </a:endParaRPr>
          </a:p>
        </p:txBody>
      </p:sp>
      <p:sp>
        <p:nvSpPr>
          <p:cNvPr id="5" name="Rounded Rectangle 4"/>
          <p:cNvSpPr/>
          <p:nvPr/>
        </p:nvSpPr>
        <p:spPr>
          <a:xfrm>
            <a:off x="475278" y="1447800"/>
            <a:ext cx="8153400" cy="1295400"/>
          </a:xfrm>
          <a:prstGeom prst="round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t>Can you think of other ways that scientists, bighorn sheep managers, and domestic sheep farmers can work together to ensure the future of bighorn sheep is not on the edge?</a:t>
            </a:r>
            <a:endParaRPr lang="en-US" sz="2400" b="1" dirty="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568151" y="106180"/>
            <a:ext cx="2040943" cy="584775"/>
          </a:xfrm>
          <a:prstGeom prst="rect">
            <a:avLst/>
          </a:prstGeom>
          <a:noFill/>
        </p:spPr>
        <p:txBody>
          <a:bodyPr wrap="none" rtlCol="0">
            <a:spAutoFit/>
          </a:bodyPr>
          <a:lstStyle/>
          <a:p>
            <a:r>
              <a:rPr lang="en-US" sz="3200" b="1" dirty="0" smtClean="0"/>
              <a:t>Conclusion</a:t>
            </a:r>
            <a:endParaRPr lang="en-US" sz="3600" b="1" dirty="0">
              <a:solidFill>
                <a:srgbClr val="C00000"/>
              </a:solidFill>
              <a:effectLst>
                <a:outerShdw blurRad="38100" dist="38100" dir="2700000" algn="tl">
                  <a:srgbClr val="000000">
                    <a:alpha val="43137"/>
                  </a:srgbClr>
                </a:outerShdw>
              </a:effectLst>
            </a:endParaRPr>
          </a:p>
        </p:txBody>
      </p:sp>
      <p:pic>
        <p:nvPicPr>
          <p:cNvPr id="10" name="Picture 9" descr="rocky mountain sheep in Canada.jpg"/>
          <p:cNvPicPr>
            <a:picLocks noChangeAspect="1"/>
          </p:cNvPicPr>
          <p:nvPr/>
        </p:nvPicPr>
        <p:blipFill>
          <a:blip r:embed="rId3" cstate="print"/>
          <a:srcRect b="15555"/>
          <a:stretch>
            <a:fillRect/>
          </a:stretch>
        </p:blipFill>
        <p:spPr>
          <a:xfrm>
            <a:off x="76200" y="990600"/>
            <a:ext cx="4570933" cy="5791200"/>
          </a:xfrm>
          <a:prstGeom prst="rect">
            <a:avLst/>
          </a:prstGeom>
        </p:spPr>
      </p:pic>
      <p:sp>
        <p:nvSpPr>
          <p:cNvPr id="11" name="TextBox 10"/>
          <p:cNvSpPr txBox="1"/>
          <p:nvPr/>
        </p:nvSpPr>
        <p:spPr>
          <a:xfrm>
            <a:off x="4800600" y="1143000"/>
            <a:ext cx="3634649" cy="830997"/>
          </a:xfrm>
          <a:prstGeom prst="rect">
            <a:avLst/>
          </a:prstGeom>
          <a:noFill/>
        </p:spPr>
        <p:txBody>
          <a:bodyPr wrap="none" rtlCol="0">
            <a:spAutoFit/>
          </a:bodyPr>
          <a:lstStyle/>
          <a:p>
            <a:r>
              <a:rPr lang="en-US" sz="2400" b="1" dirty="0" smtClean="0">
                <a:effectLst>
                  <a:outerShdw blurRad="38100" dist="38100" dir="2700000" algn="tl">
                    <a:srgbClr val="000000">
                      <a:alpha val="43137"/>
                    </a:srgbClr>
                  </a:outerShdw>
                </a:effectLst>
              </a:rPr>
              <a:t>Thank you for participating</a:t>
            </a:r>
          </a:p>
          <a:p>
            <a:r>
              <a:rPr lang="en-US" sz="2400" b="1" dirty="0" smtClean="0">
                <a:effectLst>
                  <a:outerShdw blurRad="38100" dist="38100" dir="2700000" algn="tl">
                    <a:srgbClr val="000000">
                      <a:alpha val="43137"/>
                    </a:srgbClr>
                  </a:outerShdw>
                </a:effectLst>
              </a:rPr>
              <a:t>in this activity!</a:t>
            </a:r>
            <a:endParaRPr lang="en-US" sz="2400" b="1" dirty="0">
              <a:effectLst>
                <a:outerShdw blurRad="38100" dist="38100" dir="2700000" algn="tl">
                  <a:srgbClr val="000000">
                    <a:alpha val="43137"/>
                  </a:srgbClr>
                </a:outerShdw>
              </a:effectLst>
            </a:endParaRPr>
          </a:p>
        </p:txBody>
      </p:sp>
      <p:sp>
        <p:nvSpPr>
          <p:cNvPr id="12" name="TextBox 11"/>
          <p:cNvSpPr txBox="1"/>
          <p:nvPr/>
        </p:nvSpPr>
        <p:spPr>
          <a:xfrm>
            <a:off x="4801491" y="2598003"/>
            <a:ext cx="3669402" cy="830997"/>
          </a:xfrm>
          <a:prstGeom prst="rect">
            <a:avLst/>
          </a:prstGeom>
          <a:noFill/>
        </p:spPr>
        <p:txBody>
          <a:bodyPr wrap="none" rtlCol="0">
            <a:spAutoFit/>
          </a:bodyPr>
          <a:lstStyle/>
          <a:p>
            <a:r>
              <a:rPr lang="en-US" sz="2400" b="1" dirty="0" smtClean="0">
                <a:effectLst>
                  <a:outerShdw blurRad="38100" dist="38100" dir="2700000" algn="tl">
                    <a:srgbClr val="000000">
                      <a:alpha val="43137"/>
                    </a:srgbClr>
                  </a:outerShdw>
                </a:effectLst>
              </a:rPr>
              <a:t>Look for the following new </a:t>
            </a:r>
          </a:p>
          <a:p>
            <a:r>
              <a:rPr lang="en-US" sz="2400" b="1" dirty="0" smtClean="0">
                <a:effectLst>
                  <a:outerShdw blurRad="38100" dist="38100" dir="2700000" algn="tl">
                    <a:srgbClr val="000000">
                      <a:alpha val="43137"/>
                    </a:srgbClr>
                  </a:outerShdw>
                </a:effectLst>
              </a:rPr>
              <a:t>lessons soon:</a:t>
            </a:r>
            <a:endParaRPr lang="en-US" sz="2400" b="1" dirty="0">
              <a:effectLst>
                <a:outerShdw blurRad="38100" dist="38100" dir="2700000" algn="tl">
                  <a:srgbClr val="000000">
                    <a:alpha val="43137"/>
                  </a:srgbClr>
                </a:outerShdw>
              </a:effectLst>
            </a:endParaRPr>
          </a:p>
        </p:txBody>
      </p:sp>
      <p:sp>
        <p:nvSpPr>
          <p:cNvPr id="13" name="TextBox 12"/>
          <p:cNvSpPr txBox="1"/>
          <p:nvPr/>
        </p:nvSpPr>
        <p:spPr>
          <a:xfrm>
            <a:off x="4800600" y="3810000"/>
            <a:ext cx="4178516" cy="1323439"/>
          </a:xfrm>
          <a:prstGeom prst="rect">
            <a:avLst/>
          </a:prstGeom>
          <a:noFill/>
        </p:spPr>
        <p:txBody>
          <a:bodyPr wrap="none" rtlCol="0">
            <a:spAutoFit/>
          </a:bodyPr>
          <a:lstStyle/>
          <a:p>
            <a:pPr marL="457200" indent="-457200"/>
            <a:r>
              <a:rPr lang="en-US" sz="2000" b="1" dirty="0" smtClean="0">
                <a:effectLst>
                  <a:outerShdw blurRad="38100" dist="38100" dir="2700000" algn="tl">
                    <a:srgbClr val="000000">
                      <a:alpha val="43137"/>
                    </a:srgbClr>
                  </a:outerShdw>
                </a:effectLst>
              </a:rPr>
              <a:t>1. How many domestic </a:t>
            </a:r>
            <a:r>
              <a:rPr lang="en-US" sz="2000" b="1" smtClean="0">
                <a:effectLst>
                  <a:outerShdw blurRad="38100" dist="38100" dir="2700000" algn="tl">
                    <a:srgbClr val="000000">
                      <a:alpha val="43137"/>
                    </a:srgbClr>
                  </a:outerShdw>
                </a:effectLst>
              </a:rPr>
              <a:t>sheep grazing </a:t>
            </a:r>
            <a:endParaRPr lang="en-US" sz="2000" b="1" dirty="0" smtClean="0">
              <a:effectLst>
                <a:outerShdw blurRad="38100" dist="38100" dir="2700000" algn="tl">
                  <a:srgbClr val="000000">
                    <a:alpha val="43137"/>
                  </a:srgbClr>
                </a:outerShdw>
              </a:effectLst>
            </a:endParaRPr>
          </a:p>
          <a:p>
            <a:pPr marL="457200" indent="-457200"/>
            <a:r>
              <a:rPr lang="en-US" sz="2000" b="1" dirty="0" smtClean="0">
                <a:effectLst>
                  <a:outerShdw blurRad="38100" dist="38100" dir="2700000" algn="tl">
                    <a:srgbClr val="000000">
                      <a:alpha val="43137"/>
                    </a:srgbClr>
                  </a:outerShdw>
                </a:effectLst>
              </a:rPr>
              <a:t>allotments are 17.5 miles away from </a:t>
            </a:r>
          </a:p>
          <a:p>
            <a:pPr marL="457200" indent="-457200"/>
            <a:r>
              <a:rPr lang="en-US" sz="2000" b="1" dirty="0" smtClean="0">
                <a:effectLst>
                  <a:outerShdw blurRad="38100" dist="38100" dir="2700000" algn="tl">
                    <a:srgbClr val="000000">
                      <a:alpha val="43137"/>
                    </a:srgbClr>
                  </a:outerShdw>
                </a:effectLst>
              </a:rPr>
              <a:t>wild bighorn sheep herds ?  </a:t>
            </a:r>
          </a:p>
          <a:p>
            <a:pPr marL="457200" indent="-457200"/>
            <a:r>
              <a:rPr lang="en-US" sz="2000" b="1" dirty="0" smtClean="0">
                <a:effectLst>
                  <a:outerShdw blurRad="38100" dist="38100" dir="2700000" algn="tl">
                    <a:srgbClr val="000000">
                      <a:alpha val="43137"/>
                    </a:srgbClr>
                  </a:outerShdw>
                </a:effectLst>
              </a:rPr>
              <a:t>(use real spatial data to evaluate)</a:t>
            </a:r>
            <a:endParaRPr lang="en-US" sz="2000" b="1" dirty="0">
              <a:effectLst>
                <a:outerShdw blurRad="38100" dist="38100" dir="2700000" algn="tl">
                  <a:srgbClr val="000000">
                    <a:alpha val="43137"/>
                  </a:srgbClr>
                </a:outerShdw>
              </a:effectLst>
            </a:endParaRPr>
          </a:p>
        </p:txBody>
      </p:sp>
      <p:sp>
        <p:nvSpPr>
          <p:cNvPr id="14" name="TextBox 13"/>
          <p:cNvSpPr txBox="1"/>
          <p:nvPr/>
        </p:nvSpPr>
        <p:spPr>
          <a:xfrm>
            <a:off x="4800299" y="5458361"/>
            <a:ext cx="4303935" cy="1015663"/>
          </a:xfrm>
          <a:prstGeom prst="rect">
            <a:avLst/>
          </a:prstGeom>
          <a:noFill/>
        </p:spPr>
        <p:txBody>
          <a:bodyPr wrap="none" rtlCol="0">
            <a:spAutoFit/>
          </a:bodyPr>
          <a:lstStyle/>
          <a:p>
            <a:pPr marL="457200" indent="-457200"/>
            <a:r>
              <a:rPr lang="en-US" sz="2000" b="1" dirty="0" smtClean="0">
                <a:effectLst>
                  <a:outerShdw blurRad="38100" dist="38100" dir="2700000" algn="tl">
                    <a:srgbClr val="000000">
                      <a:alpha val="43137"/>
                    </a:srgbClr>
                  </a:outerShdw>
                </a:effectLst>
              </a:rPr>
              <a:t>2. How far do bighorn rams  and ewes</a:t>
            </a:r>
          </a:p>
          <a:p>
            <a:pPr marL="457200" indent="-457200"/>
            <a:r>
              <a:rPr lang="en-US" sz="2000" b="1" dirty="0" smtClean="0">
                <a:effectLst>
                  <a:outerShdw blurRad="38100" dist="38100" dir="2700000" algn="tl">
                    <a:srgbClr val="000000">
                      <a:alpha val="43137"/>
                    </a:srgbClr>
                  </a:outerShdw>
                </a:effectLst>
              </a:rPr>
              <a:t>travel and what habitats do they use?  </a:t>
            </a:r>
          </a:p>
          <a:p>
            <a:pPr marL="457200" indent="-457200"/>
            <a:r>
              <a:rPr lang="en-US" sz="2000" b="1" dirty="0" smtClean="0">
                <a:effectLst>
                  <a:outerShdw blurRad="38100" dist="38100" dir="2700000" algn="tl">
                    <a:srgbClr val="000000">
                      <a:alpha val="43137"/>
                    </a:srgbClr>
                  </a:outerShdw>
                </a:effectLst>
              </a:rPr>
              <a:t>(use real GPS locations for bighorns)</a:t>
            </a:r>
            <a:endParaRPr lang="en-US" sz="2000" b="1"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152400" y="1150203"/>
            <a:ext cx="8763000" cy="830997"/>
          </a:xfrm>
          <a:prstGeom prst="rect">
            <a:avLst/>
          </a:prstGeom>
          <a:noFill/>
        </p:spPr>
        <p:txBody>
          <a:bodyPr wrap="square" rtlCol="0">
            <a:spAutoFit/>
          </a:bodyPr>
          <a:lstStyle/>
          <a:p>
            <a:endParaRPr lang="en-US" sz="2400" dirty="0" smtClean="0"/>
          </a:p>
          <a:p>
            <a:endParaRPr lang="en-US" sz="2400" b="1" dirty="0"/>
          </a:p>
        </p:txBody>
      </p:sp>
      <p:sp>
        <p:nvSpPr>
          <p:cNvPr id="7" name="TextBox 6"/>
          <p:cNvSpPr txBox="1"/>
          <p:nvPr/>
        </p:nvSpPr>
        <p:spPr>
          <a:xfrm>
            <a:off x="0" y="1219200"/>
            <a:ext cx="8763000" cy="830997"/>
          </a:xfrm>
          <a:prstGeom prst="rect">
            <a:avLst/>
          </a:prstGeom>
          <a:noFill/>
        </p:spPr>
        <p:txBody>
          <a:bodyPr wrap="square" rtlCol="0">
            <a:spAutoFit/>
          </a:bodyPr>
          <a:lstStyle/>
          <a:p>
            <a:endParaRPr lang="en-US" sz="2400" dirty="0" smtClean="0"/>
          </a:p>
          <a:p>
            <a:endParaRPr lang="en-US" sz="2400" b="1" dirty="0"/>
          </a:p>
        </p:txBody>
      </p:sp>
      <p:sp>
        <p:nvSpPr>
          <p:cNvPr id="24" name="TextBox 23"/>
          <p:cNvSpPr txBox="1"/>
          <p:nvPr/>
        </p:nvSpPr>
        <p:spPr>
          <a:xfrm>
            <a:off x="676633" y="106180"/>
            <a:ext cx="8112285" cy="646331"/>
          </a:xfrm>
          <a:prstGeom prst="rect">
            <a:avLst/>
          </a:prstGeom>
          <a:noFill/>
        </p:spPr>
        <p:txBody>
          <a:bodyPr wrap="none" rtlCol="0">
            <a:spAutoFit/>
          </a:bodyPr>
          <a:lstStyle/>
          <a:p>
            <a:r>
              <a:rPr lang="en-US" sz="3200" b="1" dirty="0" smtClean="0"/>
              <a:t>Case Study Activity with REAL DATA:  </a:t>
            </a:r>
            <a:r>
              <a:rPr lang="en-US" sz="3600" b="1" dirty="0" smtClean="0">
                <a:solidFill>
                  <a:srgbClr val="C00000"/>
                </a:solidFill>
                <a:effectLst>
                  <a:outerShdw blurRad="38100" dist="38100" dir="2700000" algn="tl">
                    <a:srgbClr val="000000">
                      <a:alpha val="43137"/>
                    </a:srgbClr>
                  </a:outerShdw>
                </a:effectLst>
              </a:rPr>
              <a:t>RESULTS</a:t>
            </a:r>
            <a:endParaRPr lang="en-US" sz="3600" b="1" dirty="0">
              <a:solidFill>
                <a:srgbClr val="C00000"/>
              </a:solidFill>
              <a:effectLst>
                <a:outerShdw blurRad="38100" dist="38100" dir="2700000" algn="tl">
                  <a:srgbClr val="000000">
                    <a:alpha val="43137"/>
                  </a:srgbClr>
                </a:outerShdw>
              </a:effectLst>
            </a:endParaRPr>
          </a:p>
        </p:txBody>
      </p:sp>
      <p:sp>
        <p:nvSpPr>
          <p:cNvPr id="25" name="TextBox 24"/>
          <p:cNvSpPr txBox="1"/>
          <p:nvPr/>
        </p:nvSpPr>
        <p:spPr>
          <a:xfrm>
            <a:off x="1079890" y="914400"/>
            <a:ext cx="6969600" cy="523220"/>
          </a:xfrm>
          <a:prstGeom prst="rect">
            <a:avLst/>
          </a:prstGeom>
          <a:noFill/>
        </p:spPr>
        <p:txBody>
          <a:bodyPr wrap="none" rtlCol="0">
            <a:spAutoFit/>
          </a:bodyPr>
          <a:lstStyle/>
          <a:p>
            <a:r>
              <a:rPr lang="en-US" sz="2800" dirty="0" smtClean="0">
                <a:solidFill>
                  <a:srgbClr val="FFFF00"/>
                </a:solidFill>
              </a:rPr>
              <a:t>GROUP 1:  Thompson Falls bighorn sheep herd</a:t>
            </a:r>
            <a:endParaRPr lang="en-US" sz="2800" dirty="0">
              <a:solidFill>
                <a:srgbClr val="FFFF00"/>
              </a:solidFill>
            </a:endParaRPr>
          </a:p>
        </p:txBody>
      </p:sp>
      <p:sp>
        <p:nvSpPr>
          <p:cNvPr id="26" name="TextBox 25"/>
          <p:cNvSpPr txBox="1"/>
          <p:nvPr/>
        </p:nvSpPr>
        <p:spPr>
          <a:xfrm>
            <a:off x="872840" y="1457980"/>
            <a:ext cx="7411388" cy="523220"/>
          </a:xfrm>
          <a:prstGeom prst="rect">
            <a:avLst/>
          </a:prstGeom>
          <a:noFill/>
        </p:spPr>
        <p:txBody>
          <a:bodyPr wrap="none" rtlCol="0">
            <a:spAutoFit/>
          </a:bodyPr>
          <a:lstStyle/>
          <a:p>
            <a:r>
              <a:rPr lang="en-US" sz="2800" dirty="0" smtClean="0">
                <a:solidFill>
                  <a:schemeClr val="accent3">
                    <a:lumMod val="60000"/>
                    <a:lumOff val="40000"/>
                  </a:schemeClr>
                </a:solidFill>
                <a:effectLst>
                  <a:outerShdw blurRad="38100" dist="38100" dir="2700000" algn="tl">
                    <a:srgbClr val="000000">
                      <a:alpha val="43137"/>
                    </a:srgbClr>
                  </a:outerShdw>
                </a:effectLst>
              </a:rPr>
              <a:t>What factors affect the conservation of this herd?</a:t>
            </a:r>
            <a:endParaRPr lang="en-US" sz="2800" dirty="0">
              <a:solidFill>
                <a:schemeClr val="accent3">
                  <a:lumMod val="60000"/>
                  <a:lumOff val="40000"/>
                </a:schemeClr>
              </a:solidFill>
              <a:effectLst>
                <a:outerShdw blurRad="38100" dist="38100" dir="2700000" algn="tl">
                  <a:srgbClr val="000000">
                    <a:alpha val="43137"/>
                  </a:srgbClr>
                </a:outerShdw>
              </a:effectLst>
            </a:endParaRPr>
          </a:p>
        </p:txBody>
      </p:sp>
      <p:pic>
        <p:nvPicPr>
          <p:cNvPr id="15" name="Picture 14" descr="shutterstock_10836766.jpg"/>
          <p:cNvPicPr>
            <a:picLocks noChangeAspect="1"/>
          </p:cNvPicPr>
          <p:nvPr/>
        </p:nvPicPr>
        <p:blipFill>
          <a:blip r:embed="rId3" cstate="print"/>
          <a:srcRect l="14479" r="13449"/>
          <a:stretch>
            <a:fillRect/>
          </a:stretch>
        </p:blipFill>
        <p:spPr>
          <a:xfrm>
            <a:off x="152399" y="3158835"/>
            <a:ext cx="3212758" cy="2971800"/>
          </a:xfrm>
          <a:prstGeom prst="rect">
            <a:avLst/>
          </a:prstGeom>
        </p:spPr>
      </p:pic>
      <p:sp>
        <p:nvSpPr>
          <p:cNvPr id="23" name="TextBox 22"/>
          <p:cNvSpPr txBox="1"/>
          <p:nvPr/>
        </p:nvSpPr>
        <p:spPr>
          <a:xfrm>
            <a:off x="762000" y="2362200"/>
            <a:ext cx="2192844" cy="707886"/>
          </a:xfrm>
          <a:prstGeom prst="rect">
            <a:avLst/>
          </a:prstGeom>
          <a:noFill/>
        </p:spPr>
        <p:txBody>
          <a:bodyPr wrap="none" rtlCol="0">
            <a:spAutoFit/>
          </a:bodyPr>
          <a:lstStyle/>
          <a:p>
            <a:r>
              <a:rPr lang="en-US" sz="2000" dirty="0" smtClean="0">
                <a:solidFill>
                  <a:srgbClr val="FFFF00"/>
                </a:solidFill>
                <a:effectLst>
                  <a:outerShdw blurRad="38100" dist="38100" dir="2700000" algn="tl">
                    <a:srgbClr val="000000">
                      <a:alpha val="43137"/>
                    </a:srgbClr>
                  </a:outerShdw>
                </a:effectLst>
              </a:rPr>
              <a:t>Vehicles and trains </a:t>
            </a:r>
          </a:p>
          <a:p>
            <a:r>
              <a:rPr lang="en-US" sz="2000" dirty="0" smtClean="0">
                <a:solidFill>
                  <a:srgbClr val="FFFF00"/>
                </a:solidFill>
                <a:effectLst>
                  <a:outerShdw blurRad="38100" dist="38100" dir="2700000" algn="tl">
                    <a:srgbClr val="000000">
                      <a:alpha val="43137"/>
                    </a:srgbClr>
                  </a:outerShdw>
                </a:effectLst>
              </a:rPr>
              <a:t>kill bighorn sheep</a:t>
            </a:r>
            <a:endParaRPr lang="en-US" sz="2000" dirty="0">
              <a:solidFill>
                <a:srgbClr val="FFFF00"/>
              </a:solidFill>
              <a:effectLst>
                <a:outerShdw blurRad="38100" dist="38100" dir="2700000" algn="tl">
                  <a:srgbClr val="000000">
                    <a:alpha val="43137"/>
                  </a:srgbClr>
                </a:outerShdw>
              </a:effectLst>
            </a:endParaRPr>
          </a:p>
        </p:txBody>
      </p:sp>
      <p:sp>
        <p:nvSpPr>
          <p:cNvPr id="16" name="TextBox 15"/>
          <p:cNvSpPr txBox="1"/>
          <p:nvPr/>
        </p:nvSpPr>
        <p:spPr>
          <a:xfrm>
            <a:off x="8051117" y="2034524"/>
            <a:ext cx="1037463" cy="646331"/>
          </a:xfrm>
          <a:prstGeom prst="rect">
            <a:avLst/>
          </a:prstGeom>
          <a:solidFill>
            <a:srgbClr val="FF0000"/>
          </a:solidFill>
          <a:ln>
            <a:noFill/>
          </a:ln>
        </p:spPr>
        <p:txBody>
          <a:bodyPr wrap="none" rtlCol="0">
            <a:spAutoFit/>
          </a:bodyPr>
          <a:lstStyle/>
          <a:p>
            <a:r>
              <a:rPr lang="en-US" sz="3600" b="1" dirty="0" smtClean="0">
                <a:effectLst>
                  <a:outerShdw blurRad="38100" dist="38100" dir="2700000" algn="tl">
                    <a:srgbClr val="000000">
                      <a:alpha val="43137"/>
                    </a:srgbClr>
                  </a:outerShdw>
                </a:effectLst>
              </a:rPr>
              <a:t>461!</a:t>
            </a:r>
            <a:endParaRPr lang="en-US" sz="3600" b="1" dirty="0">
              <a:effectLst>
                <a:outerShdw blurRad="38100" dist="38100" dir="2700000" algn="tl">
                  <a:srgbClr val="000000">
                    <a:alpha val="43137"/>
                  </a:srgbClr>
                </a:outerShdw>
              </a:effectLst>
            </a:endParaRPr>
          </a:p>
        </p:txBody>
      </p:sp>
      <p:sp>
        <p:nvSpPr>
          <p:cNvPr id="18" name="TextBox 17"/>
          <p:cNvSpPr txBox="1"/>
          <p:nvPr/>
        </p:nvSpPr>
        <p:spPr>
          <a:xfrm>
            <a:off x="3756756" y="2895600"/>
            <a:ext cx="5387244" cy="707886"/>
          </a:xfrm>
          <a:prstGeom prst="rect">
            <a:avLst/>
          </a:prstGeom>
          <a:noFill/>
        </p:spPr>
        <p:txBody>
          <a:bodyPr wrap="none" rtlCol="0">
            <a:spAutoFit/>
          </a:bodyPr>
          <a:lstStyle/>
          <a:p>
            <a:r>
              <a:rPr lang="en-US" sz="2000" b="1" dirty="0" smtClean="0"/>
              <a:t>Here’s what your graph of ANNUAL MORTALITIES</a:t>
            </a:r>
          </a:p>
          <a:p>
            <a:r>
              <a:rPr lang="en-US" sz="2000" b="1" dirty="0" smtClean="0"/>
              <a:t>by vehicles and trains should look like:</a:t>
            </a:r>
            <a:endParaRPr lang="en-US" sz="2000" b="1" dirty="0"/>
          </a:p>
        </p:txBody>
      </p:sp>
      <p:sp>
        <p:nvSpPr>
          <p:cNvPr id="19" name="TextBox 18"/>
          <p:cNvSpPr txBox="1"/>
          <p:nvPr/>
        </p:nvSpPr>
        <p:spPr>
          <a:xfrm rot="16200000">
            <a:off x="2945718" y="4802319"/>
            <a:ext cx="2157963" cy="276999"/>
          </a:xfrm>
          <a:prstGeom prst="rect">
            <a:avLst/>
          </a:prstGeom>
          <a:noFill/>
        </p:spPr>
        <p:txBody>
          <a:bodyPr wrap="none" rtlCol="0">
            <a:spAutoFit/>
          </a:bodyPr>
          <a:lstStyle/>
          <a:p>
            <a:r>
              <a:rPr lang="en-US" sz="1200" dirty="0" smtClean="0"/>
              <a:t>Number of bighorn sheep killed</a:t>
            </a:r>
            <a:endParaRPr lang="en-US" sz="1200" dirty="0"/>
          </a:p>
        </p:txBody>
      </p:sp>
      <p:sp>
        <p:nvSpPr>
          <p:cNvPr id="20" name="TextBox 19"/>
          <p:cNvSpPr txBox="1"/>
          <p:nvPr/>
        </p:nvSpPr>
        <p:spPr>
          <a:xfrm>
            <a:off x="6553200" y="6554825"/>
            <a:ext cx="441146" cy="261610"/>
          </a:xfrm>
          <a:prstGeom prst="rect">
            <a:avLst/>
          </a:prstGeom>
          <a:noFill/>
        </p:spPr>
        <p:txBody>
          <a:bodyPr wrap="none" rtlCol="0">
            <a:spAutoFit/>
          </a:bodyPr>
          <a:lstStyle/>
          <a:p>
            <a:r>
              <a:rPr lang="en-US" sz="1100" dirty="0" smtClean="0"/>
              <a:t>Year</a:t>
            </a:r>
            <a:endParaRPr lang="en-US" sz="1100" dirty="0"/>
          </a:p>
        </p:txBody>
      </p:sp>
      <p:sp>
        <p:nvSpPr>
          <p:cNvPr id="21" name="Rounded Rectangle 20"/>
          <p:cNvSpPr/>
          <p:nvPr/>
        </p:nvSpPr>
        <p:spPr>
          <a:xfrm>
            <a:off x="3498275" y="1981200"/>
            <a:ext cx="4495800" cy="762000"/>
          </a:xfrm>
          <a:prstGeom prst="roundRect">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tx1"/>
                </a:solidFill>
              </a:rPr>
              <a:t>How many bighorn sheep have been killed by vehicles and trains since 1985?</a:t>
            </a:r>
            <a:endParaRPr lang="en-US" sz="2000" b="1" dirty="0">
              <a:solidFill>
                <a:schemeClr val="tx1"/>
              </a:solidFill>
            </a:endParaRPr>
          </a:p>
        </p:txBody>
      </p:sp>
      <p:sp>
        <p:nvSpPr>
          <p:cNvPr id="22" name="Rounded Rectangle 21"/>
          <p:cNvSpPr/>
          <p:nvPr/>
        </p:nvSpPr>
        <p:spPr>
          <a:xfrm>
            <a:off x="96985" y="2209800"/>
            <a:ext cx="3332015" cy="4191000"/>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7" name="Chart 26"/>
          <p:cNvGraphicFramePr/>
          <p:nvPr/>
        </p:nvGraphicFramePr>
        <p:xfrm>
          <a:off x="4343400" y="3657600"/>
          <a:ext cx="4572000" cy="2895600"/>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p:bldP spid="19" grpId="0"/>
      <p:bldP spid="20" grpId="0"/>
      <p:bldGraphic spid="27" grpId="0">
        <p:bldAsOne/>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152400" y="1150203"/>
            <a:ext cx="8763000" cy="830997"/>
          </a:xfrm>
          <a:prstGeom prst="rect">
            <a:avLst/>
          </a:prstGeom>
          <a:noFill/>
        </p:spPr>
        <p:txBody>
          <a:bodyPr wrap="square" rtlCol="0">
            <a:spAutoFit/>
          </a:bodyPr>
          <a:lstStyle/>
          <a:p>
            <a:endParaRPr lang="en-US" sz="2400" dirty="0" smtClean="0"/>
          </a:p>
          <a:p>
            <a:endParaRPr lang="en-US" sz="2400" b="1" dirty="0"/>
          </a:p>
        </p:txBody>
      </p:sp>
      <p:sp>
        <p:nvSpPr>
          <p:cNvPr id="7" name="TextBox 6"/>
          <p:cNvSpPr txBox="1"/>
          <p:nvPr/>
        </p:nvSpPr>
        <p:spPr>
          <a:xfrm>
            <a:off x="0" y="1219200"/>
            <a:ext cx="8763000" cy="830997"/>
          </a:xfrm>
          <a:prstGeom prst="rect">
            <a:avLst/>
          </a:prstGeom>
          <a:noFill/>
        </p:spPr>
        <p:txBody>
          <a:bodyPr wrap="square" rtlCol="0">
            <a:spAutoFit/>
          </a:bodyPr>
          <a:lstStyle/>
          <a:p>
            <a:endParaRPr lang="en-US" sz="2400" dirty="0" smtClean="0"/>
          </a:p>
          <a:p>
            <a:endParaRPr lang="en-US" sz="2400" b="1" dirty="0"/>
          </a:p>
        </p:txBody>
      </p:sp>
      <p:sp>
        <p:nvSpPr>
          <p:cNvPr id="24" name="TextBox 23"/>
          <p:cNvSpPr txBox="1"/>
          <p:nvPr/>
        </p:nvSpPr>
        <p:spPr>
          <a:xfrm>
            <a:off x="676633" y="106180"/>
            <a:ext cx="8112285" cy="646331"/>
          </a:xfrm>
          <a:prstGeom prst="rect">
            <a:avLst/>
          </a:prstGeom>
          <a:noFill/>
        </p:spPr>
        <p:txBody>
          <a:bodyPr wrap="none" rtlCol="0">
            <a:spAutoFit/>
          </a:bodyPr>
          <a:lstStyle/>
          <a:p>
            <a:r>
              <a:rPr lang="en-US" sz="3200" b="1" dirty="0" smtClean="0"/>
              <a:t>Case Study Activity with REAL DATA:  </a:t>
            </a:r>
            <a:r>
              <a:rPr lang="en-US" sz="3600" b="1" dirty="0" smtClean="0">
                <a:solidFill>
                  <a:srgbClr val="C00000"/>
                </a:solidFill>
                <a:effectLst>
                  <a:outerShdw blurRad="38100" dist="38100" dir="2700000" algn="tl">
                    <a:srgbClr val="000000">
                      <a:alpha val="43137"/>
                    </a:srgbClr>
                  </a:outerShdw>
                </a:effectLst>
              </a:rPr>
              <a:t>RESULTS</a:t>
            </a:r>
            <a:endParaRPr lang="en-US" sz="3600" b="1" dirty="0">
              <a:solidFill>
                <a:srgbClr val="C00000"/>
              </a:solidFill>
              <a:effectLst>
                <a:outerShdw blurRad="38100" dist="38100" dir="2700000" algn="tl">
                  <a:srgbClr val="000000">
                    <a:alpha val="43137"/>
                  </a:srgbClr>
                </a:outerShdw>
              </a:effectLst>
            </a:endParaRPr>
          </a:p>
        </p:txBody>
      </p:sp>
      <p:sp>
        <p:nvSpPr>
          <p:cNvPr id="25" name="TextBox 24"/>
          <p:cNvSpPr txBox="1"/>
          <p:nvPr/>
        </p:nvSpPr>
        <p:spPr>
          <a:xfrm>
            <a:off x="1079890" y="914400"/>
            <a:ext cx="6969600" cy="523220"/>
          </a:xfrm>
          <a:prstGeom prst="rect">
            <a:avLst/>
          </a:prstGeom>
          <a:noFill/>
        </p:spPr>
        <p:txBody>
          <a:bodyPr wrap="none" rtlCol="0">
            <a:spAutoFit/>
          </a:bodyPr>
          <a:lstStyle/>
          <a:p>
            <a:r>
              <a:rPr lang="en-US" sz="2800" dirty="0" smtClean="0">
                <a:solidFill>
                  <a:srgbClr val="FFFF00"/>
                </a:solidFill>
              </a:rPr>
              <a:t>GROUP 1:  Thompson Falls bighorn sheep herd</a:t>
            </a:r>
            <a:endParaRPr lang="en-US" sz="2800" dirty="0">
              <a:solidFill>
                <a:srgbClr val="FFFF00"/>
              </a:solidFill>
            </a:endParaRPr>
          </a:p>
        </p:txBody>
      </p:sp>
      <p:sp>
        <p:nvSpPr>
          <p:cNvPr id="26" name="TextBox 25"/>
          <p:cNvSpPr txBox="1"/>
          <p:nvPr/>
        </p:nvSpPr>
        <p:spPr>
          <a:xfrm>
            <a:off x="872840" y="1457980"/>
            <a:ext cx="7411388" cy="523220"/>
          </a:xfrm>
          <a:prstGeom prst="rect">
            <a:avLst/>
          </a:prstGeom>
          <a:noFill/>
        </p:spPr>
        <p:txBody>
          <a:bodyPr wrap="none" rtlCol="0">
            <a:spAutoFit/>
          </a:bodyPr>
          <a:lstStyle/>
          <a:p>
            <a:r>
              <a:rPr lang="en-US" sz="2800" dirty="0" smtClean="0">
                <a:solidFill>
                  <a:schemeClr val="accent3">
                    <a:lumMod val="60000"/>
                    <a:lumOff val="40000"/>
                  </a:schemeClr>
                </a:solidFill>
                <a:effectLst>
                  <a:outerShdw blurRad="38100" dist="38100" dir="2700000" algn="tl">
                    <a:srgbClr val="000000">
                      <a:alpha val="43137"/>
                    </a:srgbClr>
                  </a:outerShdw>
                </a:effectLst>
              </a:rPr>
              <a:t>What factors affect the conservation of this herd?</a:t>
            </a:r>
            <a:endParaRPr lang="en-US" sz="2800" dirty="0">
              <a:solidFill>
                <a:schemeClr val="accent3">
                  <a:lumMod val="60000"/>
                  <a:lumOff val="40000"/>
                </a:schemeClr>
              </a:solidFill>
              <a:effectLst>
                <a:outerShdw blurRad="38100" dist="38100" dir="2700000" algn="tl">
                  <a:srgbClr val="000000">
                    <a:alpha val="43137"/>
                  </a:srgbClr>
                </a:outerShdw>
              </a:effectLst>
            </a:endParaRPr>
          </a:p>
        </p:txBody>
      </p:sp>
      <p:pic>
        <p:nvPicPr>
          <p:cNvPr id="15" name="Picture 14" descr="shutterstock_10836766.jpg"/>
          <p:cNvPicPr>
            <a:picLocks noChangeAspect="1"/>
          </p:cNvPicPr>
          <p:nvPr/>
        </p:nvPicPr>
        <p:blipFill>
          <a:blip r:embed="rId3" cstate="print"/>
          <a:srcRect l="14479" r="13449"/>
          <a:stretch>
            <a:fillRect/>
          </a:stretch>
        </p:blipFill>
        <p:spPr>
          <a:xfrm>
            <a:off x="152399" y="3158835"/>
            <a:ext cx="3212758" cy="2971800"/>
          </a:xfrm>
          <a:prstGeom prst="rect">
            <a:avLst/>
          </a:prstGeom>
        </p:spPr>
      </p:pic>
      <p:sp>
        <p:nvSpPr>
          <p:cNvPr id="23" name="TextBox 22"/>
          <p:cNvSpPr txBox="1"/>
          <p:nvPr/>
        </p:nvSpPr>
        <p:spPr>
          <a:xfrm>
            <a:off x="762000" y="2362200"/>
            <a:ext cx="2192844" cy="707886"/>
          </a:xfrm>
          <a:prstGeom prst="rect">
            <a:avLst/>
          </a:prstGeom>
          <a:noFill/>
        </p:spPr>
        <p:txBody>
          <a:bodyPr wrap="none" rtlCol="0">
            <a:spAutoFit/>
          </a:bodyPr>
          <a:lstStyle/>
          <a:p>
            <a:r>
              <a:rPr lang="en-US" sz="2000" dirty="0" smtClean="0">
                <a:solidFill>
                  <a:srgbClr val="FFFF00"/>
                </a:solidFill>
                <a:effectLst>
                  <a:outerShdw blurRad="38100" dist="38100" dir="2700000" algn="tl">
                    <a:srgbClr val="000000">
                      <a:alpha val="43137"/>
                    </a:srgbClr>
                  </a:outerShdw>
                </a:effectLst>
              </a:rPr>
              <a:t>Vehicles and trains </a:t>
            </a:r>
          </a:p>
          <a:p>
            <a:r>
              <a:rPr lang="en-US" sz="2000" dirty="0" smtClean="0">
                <a:solidFill>
                  <a:srgbClr val="FFFF00"/>
                </a:solidFill>
                <a:effectLst>
                  <a:outerShdw blurRad="38100" dist="38100" dir="2700000" algn="tl">
                    <a:srgbClr val="000000">
                      <a:alpha val="43137"/>
                    </a:srgbClr>
                  </a:outerShdw>
                </a:effectLst>
              </a:rPr>
              <a:t>kill bighorn sheep</a:t>
            </a:r>
            <a:endParaRPr lang="en-US" sz="2000" dirty="0">
              <a:solidFill>
                <a:srgbClr val="FFFF00"/>
              </a:solidFill>
              <a:effectLst>
                <a:outerShdw blurRad="38100" dist="38100" dir="2700000" algn="tl">
                  <a:srgbClr val="000000">
                    <a:alpha val="43137"/>
                  </a:srgbClr>
                </a:outerShdw>
              </a:effectLst>
            </a:endParaRPr>
          </a:p>
        </p:txBody>
      </p:sp>
      <p:pic>
        <p:nvPicPr>
          <p:cNvPr id="29" name="Picture 28" descr="shutterstock_106221644.jpg"/>
          <p:cNvPicPr>
            <a:picLocks noChangeAspect="1"/>
          </p:cNvPicPr>
          <p:nvPr/>
        </p:nvPicPr>
        <p:blipFill>
          <a:blip r:embed="rId4" cstate="print"/>
          <a:srcRect t="38889" r="16667"/>
          <a:stretch>
            <a:fillRect/>
          </a:stretch>
        </p:blipFill>
        <p:spPr>
          <a:xfrm>
            <a:off x="6477000" y="3124200"/>
            <a:ext cx="2743200" cy="3017520"/>
          </a:xfrm>
          <a:prstGeom prst="rect">
            <a:avLst/>
          </a:prstGeom>
        </p:spPr>
      </p:pic>
      <p:sp>
        <p:nvSpPr>
          <p:cNvPr id="35" name="U-Turn Arrow 34"/>
          <p:cNvSpPr/>
          <p:nvPr/>
        </p:nvSpPr>
        <p:spPr>
          <a:xfrm>
            <a:off x="1676400" y="685800"/>
            <a:ext cx="152400" cy="45719"/>
          </a:xfrm>
          <a:prstGeom prst="utur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17" name="Group 16"/>
          <p:cNvGrpSpPr/>
          <p:nvPr/>
        </p:nvGrpSpPr>
        <p:grpSpPr>
          <a:xfrm>
            <a:off x="4800600" y="785087"/>
            <a:ext cx="3579059" cy="1424713"/>
            <a:chOff x="4744580" y="785087"/>
            <a:chExt cx="3635079" cy="1500818"/>
          </a:xfrm>
        </p:grpSpPr>
        <p:sp>
          <p:nvSpPr>
            <p:cNvPr id="34" name="Rounded Rectangle 33"/>
            <p:cNvSpPr/>
            <p:nvPr/>
          </p:nvSpPr>
          <p:spPr>
            <a:xfrm rot="20520919">
              <a:off x="5612398" y="785087"/>
              <a:ext cx="2767261" cy="946653"/>
            </a:xfrm>
            <a:prstGeom prst="roundRect">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This factor is important for this herd, too</a:t>
              </a:r>
              <a:endParaRPr lang="en-US" dirty="0"/>
            </a:p>
          </p:txBody>
        </p:sp>
        <p:sp>
          <p:nvSpPr>
            <p:cNvPr id="38" name="Bent Arrow 37"/>
            <p:cNvSpPr/>
            <p:nvPr/>
          </p:nvSpPr>
          <p:spPr>
            <a:xfrm rot="17318073" flipH="1">
              <a:off x="4522970" y="1302295"/>
              <a:ext cx="1205220" cy="762000"/>
            </a:xfrm>
            <a:prstGeom prst="bentArrow">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8" name="TextBox 17"/>
          <p:cNvSpPr txBox="1"/>
          <p:nvPr/>
        </p:nvSpPr>
        <p:spPr>
          <a:xfrm>
            <a:off x="6588210" y="2133600"/>
            <a:ext cx="2479590" cy="1015663"/>
          </a:xfrm>
          <a:prstGeom prst="rect">
            <a:avLst/>
          </a:prstGeom>
          <a:noFill/>
        </p:spPr>
        <p:txBody>
          <a:bodyPr wrap="none" rtlCol="0">
            <a:spAutoFit/>
          </a:bodyPr>
          <a:lstStyle/>
          <a:p>
            <a:r>
              <a:rPr lang="en-US" sz="2000" dirty="0" smtClean="0">
                <a:solidFill>
                  <a:srgbClr val="FFFF00"/>
                </a:solidFill>
                <a:effectLst>
                  <a:outerShdw blurRad="38100" dist="38100" dir="2700000" algn="tl">
                    <a:srgbClr val="000000">
                      <a:alpha val="43137"/>
                    </a:srgbClr>
                  </a:outerShdw>
                </a:effectLst>
              </a:rPr>
              <a:t>Habitat loss from fire</a:t>
            </a:r>
          </a:p>
          <a:p>
            <a:r>
              <a:rPr lang="en-US" sz="2000" dirty="0" smtClean="0">
                <a:solidFill>
                  <a:srgbClr val="FFFF00"/>
                </a:solidFill>
                <a:effectLst>
                  <a:outerShdw blurRad="38100" dist="38100" dir="2700000" algn="tl">
                    <a:srgbClr val="000000">
                      <a:alpha val="43137"/>
                    </a:srgbClr>
                  </a:outerShdw>
                </a:effectLst>
              </a:rPr>
              <a:t>    suppression and</a:t>
            </a:r>
          </a:p>
          <a:p>
            <a:r>
              <a:rPr lang="en-US" sz="2000" dirty="0" smtClean="0">
                <a:solidFill>
                  <a:srgbClr val="FFFF00"/>
                </a:solidFill>
                <a:effectLst>
                  <a:outerShdw blurRad="38100" dist="38100" dir="2700000" algn="tl">
                    <a:srgbClr val="000000">
                      <a:alpha val="43137"/>
                    </a:srgbClr>
                  </a:outerShdw>
                </a:effectLst>
              </a:rPr>
              <a:t>conifer encroachment</a:t>
            </a:r>
          </a:p>
        </p:txBody>
      </p:sp>
      <p:sp>
        <p:nvSpPr>
          <p:cNvPr id="21" name="TextBox 20"/>
          <p:cNvSpPr txBox="1"/>
          <p:nvPr/>
        </p:nvSpPr>
        <p:spPr>
          <a:xfrm>
            <a:off x="4114800" y="2369125"/>
            <a:ext cx="1710020" cy="707886"/>
          </a:xfrm>
          <a:prstGeom prst="rect">
            <a:avLst/>
          </a:prstGeom>
          <a:noFill/>
        </p:spPr>
        <p:txBody>
          <a:bodyPr wrap="none" rtlCol="0">
            <a:spAutoFit/>
          </a:bodyPr>
          <a:lstStyle/>
          <a:p>
            <a:r>
              <a:rPr lang="en-US" sz="2000" dirty="0" smtClean="0">
                <a:solidFill>
                  <a:srgbClr val="FFFF00"/>
                </a:solidFill>
                <a:effectLst>
                  <a:outerShdw blurRad="38100" dist="38100" dir="2700000" algn="tl">
                    <a:srgbClr val="000000">
                      <a:alpha val="43137"/>
                    </a:srgbClr>
                  </a:outerShdw>
                </a:effectLst>
              </a:rPr>
              <a:t>Mountain lion </a:t>
            </a:r>
          </a:p>
          <a:p>
            <a:r>
              <a:rPr lang="en-US" sz="2000" dirty="0" smtClean="0">
                <a:solidFill>
                  <a:srgbClr val="FFFF00"/>
                </a:solidFill>
                <a:effectLst>
                  <a:outerShdw blurRad="38100" dist="38100" dir="2700000" algn="tl">
                    <a:srgbClr val="000000">
                      <a:alpha val="43137"/>
                    </a:srgbClr>
                  </a:outerShdw>
                </a:effectLst>
              </a:rPr>
              <a:t>    predation</a:t>
            </a:r>
            <a:endParaRPr lang="en-US" sz="2000" dirty="0">
              <a:solidFill>
                <a:srgbClr val="FFFF00"/>
              </a:solidFill>
              <a:effectLst>
                <a:outerShdw blurRad="38100" dist="38100" dir="2700000" algn="tl">
                  <a:srgbClr val="000000">
                    <a:alpha val="43137"/>
                  </a:srgbClr>
                </a:outerShdw>
              </a:effectLst>
            </a:endParaRPr>
          </a:p>
        </p:txBody>
      </p:sp>
      <p:pic>
        <p:nvPicPr>
          <p:cNvPr id="22" name="Picture 21" descr="shutterstock_111155759.jpg"/>
          <p:cNvPicPr>
            <a:picLocks noChangeAspect="1"/>
          </p:cNvPicPr>
          <p:nvPr/>
        </p:nvPicPr>
        <p:blipFill>
          <a:blip r:embed="rId5" cstate="print"/>
          <a:stretch>
            <a:fillRect/>
          </a:stretch>
        </p:blipFill>
        <p:spPr>
          <a:xfrm>
            <a:off x="3582458" y="3124200"/>
            <a:ext cx="2513542" cy="1828800"/>
          </a:xfrm>
          <a:prstGeom prst="rect">
            <a:avLst/>
          </a:prstGeom>
        </p:spPr>
      </p:pic>
      <p:sp>
        <p:nvSpPr>
          <p:cNvPr id="27" name="Rounded Rectangle 26"/>
          <p:cNvSpPr/>
          <p:nvPr/>
        </p:nvSpPr>
        <p:spPr>
          <a:xfrm>
            <a:off x="3408220" y="2133600"/>
            <a:ext cx="2895601" cy="4038600"/>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152400" y="1150203"/>
            <a:ext cx="8763000" cy="830997"/>
          </a:xfrm>
          <a:prstGeom prst="rect">
            <a:avLst/>
          </a:prstGeom>
          <a:noFill/>
        </p:spPr>
        <p:txBody>
          <a:bodyPr wrap="square" rtlCol="0">
            <a:spAutoFit/>
          </a:bodyPr>
          <a:lstStyle/>
          <a:p>
            <a:endParaRPr lang="en-US" sz="2400" dirty="0" smtClean="0"/>
          </a:p>
          <a:p>
            <a:endParaRPr lang="en-US" sz="2400" b="1" dirty="0"/>
          </a:p>
        </p:txBody>
      </p:sp>
      <p:sp>
        <p:nvSpPr>
          <p:cNvPr id="7" name="TextBox 6"/>
          <p:cNvSpPr txBox="1"/>
          <p:nvPr/>
        </p:nvSpPr>
        <p:spPr>
          <a:xfrm>
            <a:off x="0" y="1219200"/>
            <a:ext cx="8763000" cy="830997"/>
          </a:xfrm>
          <a:prstGeom prst="rect">
            <a:avLst/>
          </a:prstGeom>
          <a:noFill/>
        </p:spPr>
        <p:txBody>
          <a:bodyPr wrap="square" rtlCol="0">
            <a:spAutoFit/>
          </a:bodyPr>
          <a:lstStyle/>
          <a:p>
            <a:endParaRPr lang="en-US" sz="2400" dirty="0" smtClean="0"/>
          </a:p>
          <a:p>
            <a:endParaRPr lang="en-US" sz="2400" b="1" dirty="0"/>
          </a:p>
        </p:txBody>
      </p:sp>
      <p:sp>
        <p:nvSpPr>
          <p:cNvPr id="24" name="TextBox 23"/>
          <p:cNvSpPr txBox="1"/>
          <p:nvPr/>
        </p:nvSpPr>
        <p:spPr>
          <a:xfrm>
            <a:off x="676633" y="106180"/>
            <a:ext cx="8112285" cy="646331"/>
          </a:xfrm>
          <a:prstGeom prst="rect">
            <a:avLst/>
          </a:prstGeom>
          <a:noFill/>
        </p:spPr>
        <p:txBody>
          <a:bodyPr wrap="none" rtlCol="0">
            <a:spAutoFit/>
          </a:bodyPr>
          <a:lstStyle/>
          <a:p>
            <a:r>
              <a:rPr lang="en-US" sz="3200" b="1" dirty="0" smtClean="0"/>
              <a:t>Case Study Activity with REAL DATA:  </a:t>
            </a:r>
            <a:r>
              <a:rPr lang="en-US" sz="3600" b="1" dirty="0" smtClean="0">
                <a:solidFill>
                  <a:srgbClr val="C00000"/>
                </a:solidFill>
                <a:effectLst>
                  <a:outerShdw blurRad="38100" dist="38100" dir="2700000" algn="tl">
                    <a:srgbClr val="000000">
                      <a:alpha val="43137"/>
                    </a:srgbClr>
                  </a:outerShdw>
                </a:effectLst>
              </a:rPr>
              <a:t>RESULTS</a:t>
            </a:r>
            <a:endParaRPr lang="en-US" sz="3600" b="1" dirty="0">
              <a:solidFill>
                <a:srgbClr val="C00000"/>
              </a:solidFill>
              <a:effectLst>
                <a:outerShdw blurRad="38100" dist="38100" dir="2700000" algn="tl">
                  <a:srgbClr val="000000">
                    <a:alpha val="43137"/>
                  </a:srgbClr>
                </a:outerShdw>
              </a:effectLst>
            </a:endParaRPr>
          </a:p>
        </p:txBody>
      </p:sp>
      <p:sp>
        <p:nvSpPr>
          <p:cNvPr id="25" name="TextBox 24"/>
          <p:cNvSpPr txBox="1"/>
          <p:nvPr/>
        </p:nvSpPr>
        <p:spPr>
          <a:xfrm>
            <a:off x="1079890" y="914400"/>
            <a:ext cx="6969600" cy="523220"/>
          </a:xfrm>
          <a:prstGeom prst="rect">
            <a:avLst/>
          </a:prstGeom>
          <a:noFill/>
        </p:spPr>
        <p:txBody>
          <a:bodyPr wrap="none" rtlCol="0">
            <a:spAutoFit/>
          </a:bodyPr>
          <a:lstStyle/>
          <a:p>
            <a:r>
              <a:rPr lang="en-US" sz="2800" dirty="0" smtClean="0">
                <a:solidFill>
                  <a:srgbClr val="FFFF00"/>
                </a:solidFill>
              </a:rPr>
              <a:t>GROUP 1:  Thompson Falls bighorn sheep herd</a:t>
            </a:r>
            <a:endParaRPr lang="en-US" sz="2800" dirty="0">
              <a:solidFill>
                <a:srgbClr val="FFFF00"/>
              </a:solidFill>
            </a:endParaRPr>
          </a:p>
        </p:txBody>
      </p:sp>
      <p:sp>
        <p:nvSpPr>
          <p:cNvPr id="26" name="TextBox 25"/>
          <p:cNvSpPr txBox="1"/>
          <p:nvPr/>
        </p:nvSpPr>
        <p:spPr>
          <a:xfrm>
            <a:off x="872840" y="1457980"/>
            <a:ext cx="7411388" cy="523220"/>
          </a:xfrm>
          <a:prstGeom prst="rect">
            <a:avLst/>
          </a:prstGeom>
          <a:noFill/>
        </p:spPr>
        <p:txBody>
          <a:bodyPr wrap="none" rtlCol="0">
            <a:spAutoFit/>
          </a:bodyPr>
          <a:lstStyle/>
          <a:p>
            <a:r>
              <a:rPr lang="en-US" sz="2800" dirty="0" smtClean="0">
                <a:solidFill>
                  <a:schemeClr val="accent3">
                    <a:lumMod val="60000"/>
                    <a:lumOff val="40000"/>
                  </a:schemeClr>
                </a:solidFill>
                <a:effectLst>
                  <a:outerShdw blurRad="38100" dist="38100" dir="2700000" algn="tl">
                    <a:srgbClr val="000000">
                      <a:alpha val="43137"/>
                    </a:srgbClr>
                  </a:outerShdw>
                </a:effectLst>
              </a:rPr>
              <a:t>What factors affect the conservation of this herd?</a:t>
            </a:r>
            <a:endParaRPr lang="en-US" sz="2800" dirty="0">
              <a:solidFill>
                <a:schemeClr val="accent3">
                  <a:lumMod val="60000"/>
                  <a:lumOff val="40000"/>
                </a:schemeClr>
              </a:solidFill>
              <a:effectLst>
                <a:outerShdw blurRad="38100" dist="38100" dir="2700000" algn="tl">
                  <a:srgbClr val="000000">
                    <a:alpha val="43137"/>
                  </a:srgbClr>
                </a:outerShdw>
              </a:effectLst>
            </a:endParaRPr>
          </a:p>
        </p:txBody>
      </p:sp>
      <p:sp>
        <p:nvSpPr>
          <p:cNvPr id="32" name="Rounded Rectangle 31"/>
          <p:cNvSpPr/>
          <p:nvPr/>
        </p:nvSpPr>
        <p:spPr>
          <a:xfrm>
            <a:off x="3408220" y="2133600"/>
            <a:ext cx="2895601" cy="4038600"/>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U-Turn Arrow 34"/>
          <p:cNvSpPr/>
          <p:nvPr/>
        </p:nvSpPr>
        <p:spPr>
          <a:xfrm>
            <a:off x="1676400" y="685800"/>
            <a:ext cx="152400" cy="45719"/>
          </a:xfrm>
          <a:prstGeom prst="utur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TextBox 20"/>
          <p:cNvSpPr txBox="1"/>
          <p:nvPr/>
        </p:nvSpPr>
        <p:spPr>
          <a:xfrm>
            <a:off x="4114800" y="2369125"/>
            <a:ext cx="1710020" cy="707886"/>
          </a:xfrm>
          <a:prstGeom prst="rect">
            <a:avLst/>
          </a:prstGeom>
          <a:noFill/>
        </p:spPr>
        <p:txBody>
          <a:bodyPr wrap="none" rtlCol="0">
            <a:spAutoFit/>
          </a:bodyPr>
          <a:lstStyle/>
          <a:p>
            <a:r>
              <a:rPr lang="en-US" sz="2000" dirty="0" smtClean="0">
                <a:solidFill>
                  <a:srgbClr val="FFFF00"/>
                </a:solidFill>
                <a:effectLst>
                  <a:outerShdw blurRad="38100" dist="38100" dir="2700000" algn="tl">
                    <a:srgbClr val="000000">
                      <a:alpha val="43137"/>
                    </a:srgbClr>
                  </a:outerShdw>
                </a:effectLst>
              </a:rPr>
              <a:t>Mountain lion </a:t>
            </a:r>
          </a:p>
          <a:p>
            <a:r>
              <a:rPr lang="en-US" sz="2000" dirty="0" smtClean="0">
                <a:solidFill>
                  <a:srgbClr val="FFFF00"/>
                </a:solidFill>
                <a:effectLst>
                  <a:outerShdw blurRad="38100" dist="38100" dir="2700000" algn="tl">
                    <a:srgbClr val="000000">
                      <a:alpha val="43137"/>
                    </a:srgbClr>
                  </a:outerShdw>
                </a:effectLst>
              </a:rPr>
              <a:t>    predation</a:t>
            </a:r>
            <a:endParaRPr lang="en-US" sz="2000" dirty="0">
              <a:solidFill>
                <a:srgbClr val="FFFF00"/>
              </a:solidFill>
              <a:effectLst>
                <a:outerShdw blurRad="38100" dist="38100" dir="2700000" algn="tl">
                  <a:srgbClr val="000000">
                    <a:alpha val="43137"/>
                  </a:srgbClr>
                </a:outerShdw>
              </a:effectLst>
            </a:endParaRPr>
          </a:p>
        </p:txBody>
      </p:sp>
      <p:pic>
        <p:nvPicPr>
          <p:cNvPr id="22" name="Picture 21" descr="shutterstock_111155759.jpg"/>
          <p:cNvPicPr>
            <a:picLocks noChangeAspect="1"/>
          </p:cNvPicPr>
          <p:nvPr/>
        </p:nvPicPr>
        <p:blipFill>
          <a:blip r:embed="rId3" cstate="print"/>
          <a:stretch>
            <a:fillRect/>
          </a:stretch>
        </p:blipFill>
        <p:spPr>
          <a:xfrm>
            <a:off x="3582458" y="3124200"/>
            <a:ext cx="2513542" cy="1828800"/>
          </a:xfrm>
          <a:prstGeom prst="rect">
            <a:avLst/>
          </a:prstGeom>
        </p:spPr>
      </p:pic>
      <p:sp>
        <p:nvSpPr>
          <p:cNvPr id="30" name="Rounded Rectangle 29"/>
          <p:cNvSpPr/>
          <p:nvPr/>
        </p:nvSpPr>
        <p:spPr>
          <a:xfrm>
            <a:off x="381000" y="2438400"/>
            <a:ext cx="2819400" cy="1219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rPr>
              <a:t>Since 2008, mountain lions have become an increasing issue for this herd</a:t>
            </a:r>
            <a:endParaRPr lang="en-US" dirty="0">
              <a:solidFill>
                <a:schemeClr val="bg1"/>
              </a:solidFil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152400" y="1150203"/>
            <a:ext cx="8763000" cy="830997"/>
          </a:xfrm>
          <a:prstGeom prst="rect">
            <a:avLst/>
          </a:prstGeom>
          <a:noFill/>
        </p:spPr>
        <p:txBody>
          <a:bodyPr wrap="square" rtlCol="0">
            <a:spAutoFit/>
          </a:bodyPr>
          <a:lstStyle/>
          <a:p>
            <a:endParaRPr lang="en-US" sz="2400" dirty="0" smtClean="0"/>
          </a:p>
          <a:p>
            <a:endParaRPr lang="en-US" sz="2400" b="1" dirty="0"/>
          </a:p>
        </p:txBody>
      </p:sp>
      <p:sp>
        <p:nvSpPr>
          <p:cNvPr id="7" name="TextBox 6"/>
          <p:cNvSpPr txBox="1"/>
          <p:nvPr/>
        </p:nvSpPr>
        <p:spPr>
          <a:xfrm>
            <a:off x="0" y="1219200"/>
            <a:ext cx="8763000" cy="830997"/>
          </a:xfrm>
          <a:prstGeom prst="rect">
            <a:avLst/>
          </a:prstGeom>
          <a:noFill/>
        </p:spPr>
        <p:txBody>
          <a:bodyPr wrap="square" rtlCol="0">
            <a:spAutoFit/>
          </a:bodyPr>
          <a:lstStyle/>
          <a:p>
            <a:endParaRPr lang="en-US" sz="2400" dirty="0" smtClean="0"/>
          </a:p>
          <a:p>
            <a:endParaRPr lang="en-US" sz="2400" b="1" dirty="0"/>
          </a:p>
        </p:txBody>
      </p:sp>
      <p:sp>
        <p:nvSpPr>
          <p:cNvPr id="24" name="TextBox 23"/>
          <p:cNvSpPr txBox="1"/>
          <p:nvPr/>
        </p:nvSpPr>
        <p:spPr>
          <a:xfrm>
            <a:off x="676633" y="106180"/>
            <a:ext cx="8112285" cy="646331"/>
          </a:xfrm>
          <a:prstGeom prst="rect">
            <a:avLst/>
          </a:prstGeom>
          <a:noFill/>
        </p:spPr>
        <p:txBody>
          <a:bodyPr wrap="none" rtlCol="0">
            <a:spAutoFit/>
          </a:bodyPr>
          <a:lstStyle/>
          <a:p>
            <a:r>
              <a:rPr lang="en-US" sz="3200" b="1" dirty="0" smtClean="0"/>
              <a:t>Case Study Activity with REAL DATA:  </a:t>
            </a:r>
            <a:r>
              <a:rPr lang="en-US" sz="3600" b="1" dirty="0" smtClean="0">
                <a:solidFill>
                  <a:srgbClr val="C00000"/>
                </a:solidFill>
                <a:effectLst>
                  <a:outerShdw blurRad="38100" dist="38100" dir="2700000" algn="tl">
                    <a:srgbClr val="000000">
                      <a:alpha val="43137"/>
                    </a:srgbClr>
                  </a:outerShdw>
                </a:effectLst>
              </a:rPr>
              <a:t>RESULTS</a:t>
            </a:r>
            <a:endParaRPr lang="en-US" sz="3600" b="1" dirty="0">
              <a:solidFill>
                <a:srgbClr val="C00000"/>
              </a:solidFill>
              <a:effectLst>
                <a:outerShdw blurRad="38100" dist="38100" dir="2700000" algn="tl">
                  <a:srgbClr val="000000">
                    <a:alpha val="43137"/>
                  </a:srgbClr>
                </a:outerShdw>
              </a:effectLst>
            </a:endParaRPr>
          </a:p>
        </p:txBody>
      </p:sp>
      <p:sp>
        <p:nvSpPr>
          <p:cNvPr id="25" name="TextBox 24"/>
          <p:cNvSpPr txBox="1"/>
          <p:nvPr/>
        </p:nvSpPr>
        <p:spPr>
          <a:xfrm>
            <a:off x="1079890" y="914400"/>
            <a:ext cx="6969600" cy="523220"/>
          </a:xfrm>
          <a:prstGeom prst="rect">
            <a:avLst/>
          </a:prstGeom>
          <a:noFill/>
        </p:spPr>
        <p:txBody>
          <a:bodyPr wrap="none" rtlCol="0">
            <a:spAutoFit/>
          </a:bodyPr>
          <a:lstStyle/>
          <a:p>
            <a:r>
              <a:rPr lang="en-US" sz="2800" dirty="0" smtClean="0">
                <a:solidFill>
                  <a:srgbClr val="FFFF00"/>
                </a:solidFill>
              </a:rPr>
              <a:t>GROUP 1:  Thompson Falls bighorn sheep herd</a:t>
            </a:r>
            <a:endParaRPr lang="en-US" sz="2800" dirty="0">
              <a:solidFill>
                <a:srgbClr val="FFFF00"/>
              </a:solidFill>
            </a:endParaRPr>
          </a:p>
        </p:txBody>
      </p:sp>
      <p:sp>
        <p:nvSpPr>
          <p:cNvPr id="26" name="TextBox 25"/>
          <p:cNvSpPr txBox="1"/>
          <p:nvPr/>
        </p:nvSpPr>
        <p:spPr>
          <a:xfrm>
            <a:off x="872840" y="1457980"/>
            <a:ext cx="7411388" cy="523220"/>
          </a:xfrm>
          <a:prstGeom prst="rect">
            <a:avLst/>
          </a:prstGeom>
          <a:noFill/>
        </p:spPr>
        <p:txBody>
          <a:bodyPr wrap="none" rtlCol="0">
            <a:spAutoFit/>
          </a:bodyPr>
          <a:lstStyle/>
          <a:p>
            <a:r>
              <a:rPr lang="en-US" sz="2800" dirty="0" smtClean="0">
                <a:solidFill>
                  <a:schemeClr val="accent3">
                    <a:lumMod val="60000"/>
                    <a:lumOff val="40000"/>
                  </a:schemeClr>
                </a:solidFill>
                <a:effectLst>
                  <a:outerShdw blurRad="38100" dist="38100" dir="2700000" algn="tl">
                    <a:srgbClr val="000000">
                      <a:alpha val="43137"/>
                    </a:srgbClr>
                  </a:outerShdw>
                </a:effectLst>
              </a:rPr>
              <a:t>What factors affect the conservation of this herd?</a:t>
            </a:r>
            <a:endParaRPr lang="en-US" sz="2800" dirty="0">
              <a:solidFill>
                <a:schemeClr val="accent3">
                  <a:lumMod val="60000"/>
                  <a:lumOff val="40000"/>
                </a:schemeClr>
              </a:solidFill>
              <a:effectLst>
                <a:outerShdw blurRad="38100" dist="38100" dir="2700000" algn="tl">
                  <a:srgbClr val="000000">
                    <a:alpha val="43137"/>
                  </a:srgbClr>
                </a:outerShdw>
              </a:effectLst>
            </a:endParaRPr>
          </a:p>
        </p:txBody>
      </p:sp>
      <p:pic>
        <p:nvPicPr>
          <p:cNvPr id="15" name="Picture 14" descr="shutterstock_10836766.jpg"/>
          <p:cNvPicPr>
            <a:picLocks noChangeAspect="1"/>
          </p:cNvPicPr>
          <p:nvPr/>
        </p:nvPicPr>
        <p:blipFill>
          <a:blip r:embed="rId3" cstate="print"/>
          <a:srcRect l="14479" r="13449"/>
          <a:stretch>
            <a:fillRect/>
          </a:stretch>
        </p:blipFill>
        <p:spPr>
          <a:xfrm>
            <a:off x="152399" y="3158835"/>
            <a:ext cx="3212758" cy="2971800"/>
          </a:xfrm>
          <a:prstGeom prst="rect">
            <a:avLst/>
          </a:prstGeom>
        </p:spPr>
      </p:pic>
      <p:sp>
        <p:nvSpPr>
          <p:cNvPr id="23" name="TextBox 22"/>
          <p:cNvSpPr txBox="1"/>
          <p:nvPr/>
        </p:nvSpPr>
        <p:spPr>
          <a:xfrm>
            <a:off x="762000" y="2362200"/>
            <a:ext cx="2192844" cy="707886"/>
          </a:xfrm>
          <a:prstGeom prst="rect">
            <a:avLst/>
          </a:prstGeom>
          <a:noFill/>
        </p:spPr>
        <p:txBody>
          <a:bodyPr wrap="none" rtlCol="0">
            <a:spAutoFit/>
          </a:bodyPr>
          <a:lstStyle/>
          <a:p>
            <a:r>
              <a:rPr lang="en-US" sz="2000" dirty="0" smtClean="0">
                <a:solidFill>
                  <a:srgbClr val="FFFF00"/>
                </a:solidFill>
                <a:effectLst>
                  <a:outerShdw blurRad="38100" dist="38100" dir="2700000" algn="tl">
                    <a:srgbClr val="000000">
                      <a:alpha val="43137"/>
                    </a:srgbClr>
                  </a:outerShdw>
                </a:effectLst>
              </a:rPr>
              <a:t>Vehicles and trains </a:t>
            </a:r>
          </a:p>
          <a:p>
            <a:r>
              <a:rPr lang="en-US" sz="2000" dirty="0" smtClean="0">
                <a:solidFill>
                  <a:srgbClr val="FFFF00"/>
                </a:solidFill>
                <a:effectLst>
                  <a:outerShdw blurRad="38100" dist="38100" dir="2700000" algn="tl">
                    <a:srgbClr val="000000">
                      <a:alpha val="43137"/>
                    </a:srgbClr>
                  </a:outerShdw>
                </a:effectLst>
              </a:rPr>
              <a:t>kill bighorn sheep</a:t>
            </a:r>
            <a:endParaRPr lang="en-US" sz="2000" dirty="0">
              <a:solidFill>
                <a:srgbClr val="FFFF00"/>
              </a:solidFill>
              <a:effectLst>
                <a:outerShdw blurRad="38100" dist="38100" dir="2700000" algn="tl">
                  <a:srgbClr val="000000">
                    <a:alpha val="43137"/>
                  </a:srgbClr>
                </a:outerShdw>
              </a:effectLst>
            </a:endParaRPr>
          </a:p>
        </p:txBody>
      </p:sp>
      <p:pic>
        <p:nvPicPr>
          <p:cNvPr id="29" name="Picture 28" descr="shutterstock_106221644.jpg"/>
          <p:cNvPicPr>
            <a:picLocks noChangeAspect="1"/>
          </p:cNvPicPr>
          <p:nvPr/>
        </p:nvPicPr>
        <p:blipFill>
          <a:blip r:embed="rId4" cstate="print"/>
          <a:srcRect t="38889" r="16667"/>
          <a:stretch>
            <a:fillRect/>
          </a:stretch>
        </p:blipFill>
        <p:spPr>
          <a:xfrm>
            <a:off x="6324600" y="3124200"/>
            <a:ext cx="2743200" cy="3017520"/>
          </a:xfrm>
          <a:prstGeom prst="rect">
            <a:avLst/>
          </a:prstGeom>
        </p:spPr>
      </p:pic>
      <p:sp>
        <p:nvSpPr>
          <p:cNvPr id="32" name="Rounded Rectangle 31"/>
          <p:cNvSpPr/>
          <p:nvPr/>
        </p:nvSpPr>
        <p:spPr>
          <a:xfrm>
            <a:off x="6248399" y="2133600"/>
            <a:ext cx="2895601" cy="4191000"/>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U-Turn Arrow 34"/>
          <p:cNvSpPr/>
          <p:nvPr/>
        </p:nvSpPr>
        <p:spPr>
          <a:xfrm>
            <a:off x="1676400" y="685800"/>
            <a:ext cx="152400" cy="45719"/>
          </a:xfrm>
          <a:prstGeom prst="utur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2" name="Group 16"/>
          <p:cNvGrpSpPr/>
          <p:nvPr/>
        </p:nvGrpSpPr>
        <p:grpSpPr>
          <a:xfrm>
            <a:off x="4406291" y="800924"/>
            <a:ext cx="3593689" cy="1271255"/>
            <a:chOff x="4344100" y="801770"/>
            <a:chExt cx="3649938" cy="1339163"/>
          </a:xfrm>
        </p:grpSpPr>
        <p:sp>
          <p:nvSpPr>
            <p:cNvPr id="34" name="Rounded Rectangle 33"/>
            <p:cNvSpPr/>
            <p:nvPr/>
          </p:nvSpPr>
          <p:spPr>
            <a:xfrm rot="703661">
              <a:off x="4344100" y="801770"/>
              <a:ext cx="2767261" cy="946653"/>
            </a:xfrm>
            <a:prstGeom prst="roundRect">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This factor is important for this herd, too</a:t>
              </a:r>
              <a:endParaRPr lang="en-US" dirty="0"/>
            </a:p>
          </p:txBody>
        </p:sp>
        <p:sp>
          <p:nvSpPr>
            <p:cNvPr id="38" name="Bent Arrow 37"/>
            <p:cNvSpPr/>
            <p:nvPr/>
          </p:nvSpPr>
          <p:spPr>
            <a:xfrm rot="4281927">
              <a:off x="7010428" y="1157323"/>
              <a:ext cx="1205220" cy="762000"/>
            </a:xfrm>
            <a:prstGeom prst="bentArrow">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8" name="TextBox 17"/>
          <p:cNvSpPr txBox="1"/>
          <p:nvPr/>
        </p:nvSpPr>
        <p:spPr>
          <a:xfrm>
            <a:off x="6588210" y="2133600"/>
            <a:ext cx="2479590" cy="1015663"/>
          </a:xfrm>
          <a:prstGeom prst="rect">
            <a:avLst/>
          </a:prstGeom>
          <a:noFill/>
        </p:spPr>
        <p:txBody>
          <a:bodyPr wrap="none" rtlCol="0">
            <a:spAutoFit/>
          </a:bodyPr>
          <a:lstStyle/>
          <a:p>
            <a:r>
              <a:rPr lang="en-US" sz="2000" dirty="0" smtClean="0">
                <a:solidFill>
                  <a:srgbClr val="FFFF00"/>
                </a:solidFill>
                <a:effectLst>
                  <a:outerShdw blurRad="38100" dist="38100" dir="2700000" algn="tl">
                    <a:srgbClr val="000000">
                      <a:alpha val="43137"/>
                    </a:srgbClr>
                  </a:outerShdw>
                </a:effectLst>
              </a:rPr>
              <a:t>Habitat loss from fire</a:t>
            </a:r>
          </a:p>
          <a:p>
            <a:r>
              <a:rPr lang="en-US" sz="2000" dirty="0" smtClean="0">
                <a:solidFill>
                  <a:srgbClr val="FFFF00"/>
                </a:solidFill>
                <a:effectLst>
                  <a:outerShdw blurRad="38100" dist="38100" dir="2700000" algn="tl">
                    <a:srgbClr val="000000">
                      <a:alpha val="43137"/>
                    </a:srgbClr>
                  </a:outerShdw>
                </a:effectLst>
              </a:rPr>
              <a:t>    suppression and</a:t>
            </a:r>
          </a:p>
          <a:p>
            <a:r>
              <a:rPr lang="en-US" sz="2000" dirty="0" smtClean="0">
                <a:solidFill>
                  <a:srgbClr val="FFFF00"/>
                </a:solidFill>
                <a:effectLst>
                  <a:outerShdw blurRad="38100" dist="38100" dir="2700000" algn="tl">
                    <a:srgbClr val="000000">
                      <a:alpha val="43137"/>
                    </a:srgbClr>
                  </a:outerShdw>
                </a:effectLst>
              </a:rPr>
              <a:t>conifer encroachment</a:t>
            </a:r>
          </a:p>
        </p:txBody>
      </p:sp>
      <p:sp>
        <p:nvSpPr>
          <p:cNvPr id="19" name="TextBox 18"/>
          <p:cNvSpPr txBox="1"/>
          <p:nvPr/>
        </p:nvSpPr>
        <p:spPr>
          <a:xfrm>
            <a:off x="4114800" y="2369125"/>
            <a:ext cx="1710020" cy="707886"/>
          </a:xfrm>
          <a:prstGeom prst="rect">
            <a:avLst/>
          </a:prstGeom>
          <a:noFill/>
        </p:spPr>
        <p:txBody>
          <a:bodyPr wrap="none" rtlCol="0">
            <a:spAutoFit/>
          </a:bodyPr>
          <a:lstStyle/>
          <a:p>
            <a:r>
              <a:rPr lang="en-US" sz="2000" dirty="0" smtClean="0">
                <a:solidFill>
                  <a:srgbClr val="FFFF00"/>
                </a:solidFill>
                <a:effectLst>
                  <a:outerShdw blurRad="38100" dist="38100" dir="2700000" algn="tl">
                    <a:srgbClr val="000000">
                      <a:alpha val="43137"/>
                    </a:srgbClr>
                  </a:outerShdw>
                </a:effectLst>
              </a:rPr>
              <a:t>Mountain lion </a:t>
            </a:r>
          </a:p>
          <a:p>
            <a:r>
              <a:rPr lang="en-US" sz="2000" dirty="0" smtClean="0">
                <a:solidFill>
                  <a:srgbClr val="FFFF00"/>
                </a:solidFill>
                <a:effectLst>
                  <a:outerShdw blurRad="38100" dist="38100" dir="2700000" algn="tl">
                    <a:srgbClr val="000000">
                      <a:alpha val="43137"/>
                    </a:srgbClr>
                  </a:outerShdw>
                </a:effectLst>
              </a:rPr>
              <a:t>    predation</a:t>
            </a:r>
            <a:endParaRPr lang="en-US" sz="2000" dirty="0">
              <a:solidFill>
                <a:srgbClr val="FFFF00"/>
              </a:solidFill>
              <a:effectLst>
                <a:outerShdw blurRad="38100" dist="38100" dir="2700000" algn="tl">
                  <a:srgbClr val="000000">
                    <a:alpha val="43137"/>
                  </a:srgbClr>
                </a:outerShdw>
              </a:effectLst>
            </a:endParaRPr>
          </a:p>
        </p:txBody>
      </p:sp>
      <p:pic>
        <p:nvPicPr>
          <p:cNvPr id="20" name="Picture 19" descr="shutterstock_111155759.jpg"/>
          <p:cNvPicPr>
            <a:picLocks noChangeAspect="1"/>
          </p:cNvPicPr>
          <p:nvPr/>
        </p:nvPicPr>
        <p:blipFill>
          <a:blip r:embed="rId5" cstate="print"/>
          <a:stretch>
            <a:fillRect/>
          </a:stretch>
        </p:blipFill>
        <p:spPr>
          <a:xfrm>
            <a:off x="3582458" y="3124200"/>
            <a:ext cx="2513542" cy="1828800"/>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12549</TotalTime>
  <Words>3824</Words>
  <Application>Microsoft Office PowerPoint</Application>
  <PresentationFormat>On-screen Show (4:3)</PresentationFormat>
  <Paragraphs>505</Paragraphs>
  <Slides>54</Slides>
  <Notes>44</Notes>
  <HiddenSlides>0</HiddenSlides>
  <MMClips>0</MMClips>
  <ScaleCrop>false</ScaleCrop>
  <HeadingPairs>
    <vt:vector size="4" baseType="variant">
      <vt:variant>
        <vt:lpstr>Theme</vt:lpstr>
      </vt:variant>
      <vt:variant>
        <vt:i4>1</vt:i4>
      </vt:variant>
      <vt:variant>
        <vt:lpstr>Slide Titles</vt:lpstr>
      </vt:variant>
      <vt:variant>
        <vt:i4>54</vt:i4>
      </vt:variant>
    </vt:vector>
  </HeadingPairs>
  <TitlesOfParts>
    <vt:vector size="55"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vector>
  </TitlesOfParts>
  <Company>Windows User</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user1</dc:creator>
  <cp:lastModifiedBy>Melissa</cp:lastModifiedBy>
  <cp:revision>1613</cp:revision>
  <dcterms:created xsi:type="dcterms:W3CDTF">2012-06-20T18:59:49Z</dcterms:created>
  <dcterms:modified xsi:type="dcterms:W3CDTF">2013-10-22T16:41:26Z</dcterms:modified>
</cp:coreProperties>
</file>